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3"/>
  </p:notesMasterIdLst>
  <p:sldIdLst>
    <p:sldId id="256" r:id="rId2"/>
    <p:sldId id="257" r:id="rId3"/>
    <p:sldId id="258" r:id="rId4"/>
    <p:sldId id="260" r:id="rId5"/>
    <p:sldId id="259" r:id="rId6"/>
    <p:sldId id="333" r:id="rId7"/>
    <p:sldId id="334" r:id="rId8"/>
    <p:sldId id="341" r:id="rId9"/>
    <p:sldId id="342" r:id="rId10"/>
    <p:sldId id="343" r:id="rId11"/>
    <p:sldId id="309" r:id="rId12"/>
    <p:sldId id="291" r:id="rId13"/>
    <p:sldId id="290" r:id="rId14"/>
    <p:sldId id="306" r:id="rId15"/>
    <p:sldId id="261" r:id="rId16"/>
    <p:sldId id="358" r:id="rId17"/>
    <p:sldId id="324" r:id="rId18"/>
    <p:sldId id="308" r:id="rId19"/>
    <p:sldId id="323" r:id="rId20"/>
    <p:sldId id="295" r:id="rId21"/>
    <p:sldId id="296" r:id="rId22"/>
    <p:sldId id="297" r:id="rId23"/>
    <p:sldId id="301" r:id="rId24"/>
    <p:sldId id="299" r:id="rId25"/>
    <p:sldId id="303" r:id="rId26"/>
    <p:sldId id="326" r:id="rId27"/>
    <p:sldId id="312" r:id="rId28"/>
    <p:sldId id="315" r:id="rId29"/>
    <p:sldId id="314" r:id="rId30"/>
    <p:sldId id="316" r:id="rId31"/>
    <p:sldId id="319" r:id="rId32"/>
    <p:sldId id="351" r:id="rId33"/>
    <p:sldId id="344" r:id="rId34"/>
    <p:sldId id="345" r:id="rId35"/>
    <p:sldId id="346" r:id="rId36"/>
    <p:sldId id="347" r:id="rId37"/>
    <p:sldId id="353" r:id="rId38"/>
    <p:sldId id="354" r:id="rId39"/>
    <p:sldId id="355" r:id="rId40"/>
    <p:sldId id="356" r:id="rId41"/>
    <p:sldId id="357" r:id="rId42"/>
  </p:sldIdLst>
  <p:sldSz cx="9144000" cy="5143500" type="screen16x9"/>
  <p:notesSz cx="6858000" cy="9144000"/>
  <p:defaultTextStyle>
    <a:defPPr>
      <a:defRPr lang="en-US"/>
    </a:defPPr>
    <a:lvl1pPr marL="0" algn="l" defTabSz="457181" rtl="0" eaLnBrk="1" latinLnBrk="0" hangingPunct="1">
      <a:defRPr sz="1800" kern="1200">
        <a:solidFill>
          <a:schemeClr val="tx1"/>
        </a:solidFill>
        <a:latin typeface="+mn-lt"/>
        <a:ea typeface="+mn-ea"/>
        <a:cs typeface="+mn-cs"/>
      </a:defRPr>
    </a:lvl1pPr>
    <a:lvl2pPr marL="457181" algn="l" defTabSz="457181" rtl="0" eaLnBrk="1" latinLnBrk="0" hangingPunct="1">
      <a:defRPr sz="1800" kern="1200">
        <a:solidFill>
          <a:schemeClr val="tx1"/>
        </a:solidFill>
        <a:latin typeface="+mn-lt"/>
        <a:ea typeface="+mn-ea"/>
        <a:cs typeface="+mn-cs"/>
      </a:defRPr>
    </a:lvl2pPr>
    <a:lvl3pPr marL="914362" algn="l" defTabSz="457181" rtl="0" eaLnBrk="1" latinLnBrk="0" hangingPunct="1">
      <a:defRPr sz="1800" kern="1200">
        <a:solidFill>
          <a:schemeClr val="tx1"/>
        </a:solidFill>
        <a:latin typeface="+mn-lt"/>
        <a:ea typeface="+mn-ea"/>
        <a:cs typeface="+mn-cs"/>
      </a:defRPr>
    </a:lvl3pPr>
    <a:lvl4pPr marL="1371543" algn="l" defTabSz="457181" rtl="0" eaLnBrk="1" latinLnBrk="0" hangingPunct="1">
      <a:defRPr sz="1800" kern="1200">
        <a:solidFill>
          <a:schemeClr val="tx1"/>
        </a:solidFill>
        <a:latin typeface="+mn-lt"/>
        <a:ea typeface="+mn-ea"/>
        <a:cs typeface="+mn-cs"/>
      </a:defRPr>
    </a:lvl4pPr>
    <a:lvl5pPr marL="1828724" algn="l" defTabSz="457181" rtl="0" eaLnBrk="1" latinLnBrk="0" hangingPunct="1">
      <a:defRPr sz="1800" kern="1200">
        <a:solidFill>
          <a:schemeClr val="tx1"/>
        </a:solidFill>
        <a:latin typeface="+mn-lt"/>
        <a:ea typeface="+mn-ea"/>
        <a:cs typeface="+mn-cs"/>
      </a:defRPr>
    </a:lvl5pPr>
    <a:lvl6pPr marL="2285905" algn="l" defTabSz="457181" rtl="0" eaLnBrk="1" latinLnBrk="0" hangingPunct="1">
      <a:defRPr sz="1800" kern="1200">
        <a:solidFill>
          <a:schemeClr val="tx1"/>
        </a:solidFill>
        <a:latin typeface="+mn-lt"/>
        <a:ea typeface="+mn-ea"/>
        <a:cs typeface="+mn-cs"/>
      </a:defRPr>
    </a:lvl6pPr>
    <a:lvl7pPr marL="2743086" algn="l" defTabSz="457181" rtl="0" eaLnBrk="1" latinLnBrk="0" hangingPunct="1">
      <a:defRPr sz="1800" kern="1200">
        <a:solidFill>
          <a:schemeClr val="tx1"/>
        </a:solidFill>
        <a:latin typeface="+mn-lt"/>
        <a:ea typeface="+mn-ea"/>
        <a:cs typeface="+mn-cs"/>
      </a:defRPr>
    </a:lvl7pPr>
    <a:lvl8pPr marL="3200266" algn="l" defTabSz="457181" rtl="0" eaLnBrk="1" latinLnBrk="0" hangingPunct="1">
      <a:defRPr sz="1800" kern="1200">
        <a:solidFill>
          <a:schemeClr val="tx1"/>
        </a:solidFill>
        <a:latin typeface="+mn-lt"/>
        <a:ea typeface="+mn-ea"/>
        <a:cs typeface="+mn-cs"/>
      </a:defRPr>
    </a:lvl8pPr>
    <a:lvl9pPr marL="3657448" algn="l" defTabSz="457181"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ebecca Dube" initials="RD" lastIdx="5"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783BE"/>
    <a:srgbClr val="3C8C7A"/>
    <a:srgbClr val="E78B26"/>
    <a:srgbClr val="3979AA"/>
    <a:srgbClr val="A1B9D2"/>
    <a:srgbClr val="011942"/>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157" autoAdjust="0"/>
    <p:restoredTop sz="52844" autoAdjust="0"/>
  </p:normalViewPr>
  <p:slideViewPr>
    <p:cSldViewPr snapToGrid="0" snapToObjects="1">
      <p:cViewPr varScale="1">
        <p:scale>
          <a:sx n="55" d="100"/>
          <a:sy n="55" d="100"/>
        </p:scale>
        <p:origin x="2824" y="184"/>
      </p:cViewPr>
      <p:guideLst>
        <p:guide orient="horz" pos="162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B5DCD88-3BE4-D743-9BF8-3B51938FC610}" type="datetimeFigureOut">
              <a:rPr lang="en-US" smtClean="0"/>
              <a:t>5/24/19</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809CD35-84A2-D44B-BD19-53877E903315}" type="slidenum">
              <a:rPr lang="en-US" smtClean="0"/>
              <a:t>‹#›</a:t>
            </a:fld>
            <a:endParaRPr lang="en-US"/>
          </a:p>
        </p:txBody>
      </p:sp>
    </p:spTree>
    <p:extLst>
      <p:ext uri="{BB962C8B-B14F-4D97-AF65-F5344CB8AC3E}">
        <p14:creationId xmlns:p14="http://schemas.microsoft.com/office/powerpoint/2010/main" val="147609464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youtube.com/watch?v=KUWn_TJTrnU"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www.royalcollege.ca/rcsite/cbd/implementation/wbas/coaching-and-cbd-e"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youtube.com/watch?v=KUWn_TJTrnU"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u="none" dirty="0"/>
              <a:t>Is there 1 set? for presentation OR workshop?</a:t>
            </a:r>
          </a:p>
          <a:p>
            <a:endParaRPr lang="en-US" b="1" i="0" u="none" dirty="0">
              <a:solidFill>
                <a:srgbClr val="FF0000"/>
              </a:solidFill>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b="1" i="0" u="sng" dirty="0"/>
              <a:t>Talking Points:</a:t>
            </a:r>
          </a:p>
          <a:p>
            <a:pPr marL="171450" indent="-171450">
              <a:buFont typeface="Arial" panose="020B0604020202020204" pitchFamily="34" charset="0"/>
              <a:buChar char="•"/>
            </a:pPr>
            <a:r>
              <a:rPr lang="en-US" dirty="0"/>
              <a:t>As you’re getting settled in, take a moment to complete Worksheet #1 on your own.</a:t>
            </a:r>
          </a:p>
        </p:txBody>
      </p:sp>
      <p:sp>
        <p:nvSpPr>
          <p:cNvPr id="4" name="Slide Number Placeholder 3"/>
          <p:cNvSpPr>
            <a:spLocks noGrp="1"/>
          </p:cNvSpPr>
          <p:nvPr>
            <p:ph type="sldNum" sz="quarter" idx="10"/>
          </p:nvPr>
        </p:nvSpPr>
        <p:spPr/>
        <p:txBody>
          <a:bodyPr/>
          <a:lstStyle/>
          <a:p>
            <a:fld id="{0809CD35-84A2-D44B-BD19-53877E903315}" type="slidenum">
              <a:rPr lang="en-US" smtClean="0"/>
              <a:t>1</a:t>
            </a:fld>
            <a:endParaRPr lang="en-US"/>
          </a:p>
        </p:txBody>
      </p:sp>
    </p:spTree>
    <p:extLst>
      <p:ext uri="{BB962C8B-B14F-4D97-AF65-F5344CB8AC3E}">
        <p14:creationId xmlns:p14="http://schemas.microsoft.com/office/powerpoint/2010/main" val="33562158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u="sng" dirty="0"/>
              <a:t>Talking Points:</a:t>
            </a:r>
          </a:p>
          <a:p>
            <a:pPr marL="171450" indent="-171450">
              <a:buFont typeface="Arial" panose="020B0604020202020204" pitchFamily="34" charset="0"/>
              <a:buChar char="•"/>
            </a:pPr>
            <a:r>
              <a:rPr lang="en-US" dirty="0"/>
              <a:t>Co-learning is a process whereby faculty and learners learn alongside one another, </a:t>
            </a:r>
            <a:r>
              <a:rPr lang="en-US" b="1" i="1" dirty="0"/>
              <a:t>learning together </a:t>
            </a:r>
            <a:r>
              <a:rPr lang="en-US" dirty="0"/>
              <a:t>and </a:t>
            </a:r>
            <a:r>
              <a:rPr lang="en-US" b="1" i="1" dirty="0"/>
              <a:t>learning from each other</a:t>
            </a:r>
            <a:r>
              <a:rPr lang="en-US" dirty="0"/>
              <a:t>.</a:t>
            </a:r>
          </a:p>
          <a:p>
            <a:pPr marL="171450" indent="-171450">
              <a:buFont typeface="Arial" panose="020B0604020202020204" pitchFamily="34" charset="0"/>
              <a:buChar char="•"/>
            </a:pPr>
            <a:r>
              <a:rPr lang="en-US" dirty="0"/>
              <a:t>Co-learning permits the sharing of </a:t>
            </a:r>
            <a:r>
              <a:rPr lang="en-US" b="1" i="1" dirty="0"/>
              <a:t>perspectives</a:t>
            </a:r>
            <a:r>
              <a:rPr lang="en-US" dirty="0"/>
              <a:t>; creates a </a:t>
            </a:r>
            <a:r>
              <a:rPr lang="en-US" b="1" i="1" dirty="0"/>
              <a:t>shared mental model</a:t>
            </a:r>
            <a:r>
              <a:rPr lang="en-US" dirty="0"/>
              <a:t>; creates a </a:t>
            </a:r>
            <a:r>
              <a:rPr lang="en-US" b="1" i="1" dirty="0"/>
              <a:t>shared experience</a:t>
            </a:r>
            <a:r>
              <a:rPr lang="en-US" dirty="0"/>
              <a:t>; and builds </a:t>
            </a:r>
            <a:r>
              <a:rPr lang="en-US" b="1" i="1" dirty="0"/>
              <a:t>relationships</a:t>
            </a:r>
            <a:r>
              <a:rPr lang="en-US" dirty="0"/>
              <a:t>.</a:t>
            </a:r>
          </a:p>
          <a:p>
            <a:pPr marL="171450" indent="-171450">
              <a:buFont typeface="Arial" panose="020B0604020202020204" pitchFamily="34" charset="0"/>
              <a:buChar char="•"/>
            </a:pPr>
            <a:r>
              <a:rPr lang="en-US" dirty="0"/>
              <a:t>Co-learning about feedback and coaching creates </a:t>
            </a:r>
            <a:r>
              <a:rPr lang="en-US" b="1" i="1" dirty="0"/>
              <a:t>mutual</a:t>
            </a:r>
            <a:r>
              <a:rPr lang="en-US" dirty="0"/>
              <a:t> </a:t>
            </a:r>
            <a:r>
              <a:rPr lang="en-US" b="1" i="1" dirty="0"/>
              <a:t>engagement</a:t>
            </a:r>
            <a:r>
              <a:rPr lang="en-US" dirty="0"/>
              <a:t> with the process by the teachers and the learners, permits an appreciation of each party’s </a:t>
            </a:r>
            <a:r>
              <a:rPr lang="en-US" b="1" i="1" dirty="0"/>
              <a:t>experience</a:t>
            </a:r>
            <a:r>
              <a:rPr lang="en-US" dirty="0"/>
              <a:t> of feedback and coaching, and </a:t>
            </a:r>
            <a:r>
              <a:rPr lang="en-US" b="1" i="1" dirty="0"/>
              <a:t>builds relationships</a:t>
            </a:r>
            <a:r>
              <a:rPr lang="en-US" dirty="0"/>
              <a:t>. It can thereby enhance the culture of feedback and coaching.</a:t>
            </a:r>
          </a:p>
          <a:p>
            <a:endParaRPr lang="en-US" dirty="0"/>
          </a:p>
          <a:p>
            <a:r>
              <a:rPr lang="en-US" b="1" u="sng" dirty="0"/>
              <a:t>Supplemental Background Info:</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b="1" u="sng" dirty="0"/>
              <a:t>References/Resources:</a:t>
            </a:r>
          </a:p>
        </p:txBody>
      </p:sp>
      <p:sp>
        <p:nvSpPr>
          <p:cNvPr id="4" name="Slide Number Placeholder 3"/>
          <p:cNvSpPr>
            <a:spLocks noGrp="1"/>
          </p:cNvSpPr>
          <p:nvPr>
            <p:ph type="sldNum" sz="quarter" idx="10"/>
          </p:nvPr>
        </p:nvSpPr>
        <p:spPr/>
        <p:txBody>
          <a:bodyPr/>
          <a:lstStyle/>
          <a:p>
            <a:fld id="{0809CD35-84A2-D44B-BD19-53877E903315}" type="slidenum">
              <a:rPr lang="en-US" smtClean="0"/>
              <a:t>10</a:t>
            </a:fld>
            <a:endParaRPr lang="en-US"/>
          </a:p>
        </p:txBody>
      </p:sp>
    </p:spTree>
    <p:extLst>
      <p:ext uri="{BB962C8B-B14F-4D97-AF65-F5344CB8AC3E}">
        <p14:creationId xmlns:p14="http://schemas.microsoft.com/office/powerpoint/2010/main" val="13026657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u="sng" dirty="0"/>
              <a:t>Talking Points:</a:t>
            </a:r>
          </a:p>
          <a:p>
            <a:pPr marL="171450" indent="-171450">
              <a:buFont typeface="Arial" panose="020B0604020202020204" pitchFamily="34" charset="0"/>
              <a:buChar char="•"/>
            </a:pPr>
            <a:r>
              <a:rPr lang="en-US" dirty="0"/>
              <a:t>At an individual level, what do the teacher and learner need in order for feedback to be most effective?</a:t>
            </a:r>
          </a:p>
          <a:p>
            <a:pPr marL="171450" indent="-171450">
              <a:buFont typeface="Arial" panose="020B0604020202020204" pitchFamily="34" charset="0"/>
              <a:buChar char="•"/>
            </a:pPr>
            <a:r>
              <a:rPr lang="en-US" dirty="0"/>
              <a:t>We’ll talk now about the specific needs of the feedback giver and receiver.</a:t>
            </a:r>
          </a:p>
          <a:p>
            <a:endParaRPr lang="en-US" dirty="0"/>
          </a:p>
          <a:p>
            <a:r>
              <a:rPr lang="en-US" b="1" u="sng" dirty="0"/>
              <a:t>Supplemental Background Info:</a:t>
            </a:r>
          </a:p>
          <a:p>
            <a:pPr marL="0" indent="0">
              <a:buFont typeface="Arial" panose="020B0604020202020204" pitchFamily="34" charset="0"/>
              <a:buNone/>
            </a:pPr>
            <a:endParaRPr lang="en-US" dirty="0"/>
          </a:p>
          <a:p>
            <a:pPr marL="0" indent="0">
              <a:buFont typeface="Arial" panose="020B0604020202020204" pitchFamily="34" charset="0"/>
              <a:buNone/>
            </a:pPr>
            <a:endParaRPr lang="en-US" dirty="0"/>
          </a:p>
          <a:p>
            <a:pPr marL="0" indent="0">
              <a:buFont typeface="Arial" panose="020B0604020202020204" pitchFamily="34" charset="0"/>
              <a:buNone/>
            </a:pPr>
            <a:r>
              <a:rPr lang="en-US" b="1" u="sng" dirty="0"/>
              <a:t>References/Resources:</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0809CD35-84A2-D44B-BD19-53877E903315}" type="slidenum">
              <a:rPr lang="en-US" smtClean="0"/>
              <a:t>11</a:t>
            </a:fld>
            <a:endParaRPr lang="en-US"/>
          </a:p>
        </p:txBody>
      </p:sp>
    </p:spTree>
    <p:extLst>
      <p:ext uri="{BB962C8B-B14F-4D97-AF65-F5344CB8AC3E}">
        <p14:creationId xmlns:p14="http://schemas.microsoft.com/office/powerpoint/2010/main" val="7539385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u="sng" dirty="0"/>
              <a:t>Talking Points:</a:t>
            </a:r>
          </a:p>
          <a:p>
            <a:pPr marL="171450" indent="-171450">
              <a:buFont typeface="Arial" panose="020B0604020202020204" pitchFamily="34" charset="0"/>
              <a:buChar char="•"/>
            </a:pPr>
            <a:r>
              <a:rPr lang="en-US" dirty="0"/>
              <a:t>Feedback is </a:t>
            </a:r>
            <a:r>
              <a:rPr lang="en-US" b="1" i="1" dirty="0"/>
              <a:t>most likely to be accepted </a:t>
            </a:r>
            <a:r>
              <a:rPr lang="en-US" dirty="0"/>
              <a:t>and used to improve performance when it is provided in the context of a trusting relationship.</a:t>
            </a:r>
          </a:p>
          <a:p>
            <a:pPr marL="171450" lvl="0" indent="-171450">
              <a:buFont typeface="Arial" panose="020B0604020202020204" pitchFamily="34" charset="0"/>
              <a:buChar char="•"/>
            </a:pPr>
            <a:r>
              <a:rPr lang="en-US" dirty="0"/>
              <a:t>This is particularly true with critical or negative feedback</a:t>
            </a:r>
            <a:r>
              <a:rPr lang="en-US" baseline="30000" dirty="0"/>
              <a:t>1</a:t>
            </a:r>
            <a:r>
              <a:rPr lang="en-US" baseline="0" dirty="0"/>
              <a:t>.</a:t>
            </a:r>
            <a:endParaRPr lang="en-US" baseline="30000" dirty="0"/>
          </a:p>
          <a:p>
            <a:pPr marL="171450" lvl="0" indent="-171450">
              <a:buFont typeface="Arial" panose="020B0604020202020204" pitchFamily="34" charset="0"/>
              <a:buChar char="•"/>
            </a:pPr>
            <a:r>
              <a:rPr lang="en-US" dirty="0"/>
              <a:t>Longitudinal </a:t>
            </a:r>
            <a:r>
              <a:rPr lang="en-US" b="1" i="1" dirty="0"/>
              <a:t>relationships may enhance trust</a:t>
            </a:r>
            <a:r>
              <a:rPr lang="en-US" dirty="0"/>
              <a:t>, but are not necessary to establish trust – </a:t>
            </a:r>
            <a:r>
              <a:rPr lang="en-US" b="1" i="1" dirty="0"/>
              <a:t>trust can be developed in short-term relationships as well</a:t>
            </a:r>
            <a:r>
              <a:rPr lang="en-US" dirty="0"/>
              <a:t>.</a:t>
            </a:r>
          </a:p>
          <a:p>
            <a:endParaRPr lang="en-US" dirty="0"/>
          </a:p>
          <a:p>
            <a:r>
              <a:rPr lang="en-US" b="1" u="sng" dirty="0"/>
              <a:t>Supplemental Background Info:</a:t>
            </a:r>
          </a:p>
          <a:p>
            <a:pPr marL="0" indent="0">
              <a:buFont typeface="Arial" panose="020B0604020202020204" pitchFamily="34" charset="0"/>
              <a:buNone/>
            </a:pPr>
            <a:r>
              <a:rPr lang="en-US" baseline="30000" dirty="0"/>
              <a:t>1</a:t>
            </a:r>
            <a:r>
              <a:rPr lang="en-US" dirty="0"/>
              <a:t>Feedback that is received from a supervisor that the trainee doesn’t trust is likely to be disregarded (Watling 2012).</a:t>
            </a:r>
          </a:p>
          <a:p>
            <a:pPr marL="0" indent="0">
              <a:buFont typeface="Arial" panose="020B0604020202020204" pitchFamily="34" charset="0"/>
              <a:buNone/>
            </a:pPr>
            <a:endParaRPr lang="en-US" dirty="0"/>
          </a:p>
          <a:p>
            <a:pPr marL="0" indent="0">
              <a:buFont typeface="Arial" panose="020B0604020202020204" pitchFamily="34" charset="0"/>
              <a:buNone/>
            </a:pPr>
            <a:r>
              <a:rPr lang="en-US" b="1" u="sng" dirty="0"/>
              <a:t>References/Resources:</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1200" baseline="0" dirty="0"/>
              <a:t>Stone D &amp; Heen S. </a:t>
            </a:r>
            <a:r>
              <a:rPr lang="da-DK" sz="1200" i="1" baseline="0" dirty="0"/>
              <a:t>Thanks for the Feedback: The Science and Art of Receiving Feedback Well.</a:t>
            </a:r>
            <a:r>
              <a:rPr lang="da-DK" sz="1200" i="0" baseline="0" dirty="0"/>
              <a:t> 2014; Viking Adult.</a:t>
            </a:r>
            <a:endParaRPr lang="en-CA" sz="1200" dirty="0"/>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sz="1200" dirty="0"/>
              <a:t>Watling C, Driessen</a:t>
            </a:r>
            <a:r>
              <a:rPr lang="en-CA" sz="1200" baseline="0" dirty="0"/>
              <a:t> E, van der Vleuten CPM, et al. Learning from clinical work: the role of learning cues and credibility judgements. Med Educ 2012;46:192-200.</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aseline="0" dirty="0" err="1"/>
              <a:t>Telio</a:t>
            </a:r>
            <a:r>
              <a:rPr lang="en-CA" sz="1200" baseline="0" dirty="0"/>
              <a:t> S, </a:t>
            </a:r>
            <a:r>
              <a:rPr lang="en-CA" sz="1200" baseline="0" dirty="0" err="1"/>
              <a:t>Regher</a:t>
            </a:r>
            <a:r>
              <a:rPr lang="en-CA" sz="1200" baseline="0" dirty="0"/>
              <a:t> G, &amp; </a:t>
            </a:r>
            <a:r>
              <a:rPr lang="en-CA" sz="1200" baseline="0" dirty="0" err="1"/>
              <a:t>Ajjawi</a:t>
            </a:r>
            <a:r>
              <a:rPr lang="en-CA" sz="1200" baseline="0" dirty="0"/>
              <a:t> R. Feedback and the educational alliance: examining credibility judgements and their consequences. Med Educ 2016;50:933-942.</a:t>
            </a:r>
          </a:p>
          <a:p>
            <a:pPr marL="0" indent="0">
              <a:buFont typeface="Arial" panose="020B0604020202020204" pitchFamily="34" charset="0"/>
              <a:buNone/>
            </a:pPr>
            <a:endParaRPr lang="en-US" dirty="0"/>
          </a:p>
          <a:p>
            <a:endParaRPr lang="en-US" dirty="0"/>
          </a:p>
        </p:txBody>
      </p:sp>
      <p:sp>
        <p:nvSpPr>
          <p:cNvPr id="4" name="Slide Number Placeholder 3"/>
          <p:cNvSpPr>
            <a:spLocks noGrp="1"/>
          </p:cNvSpPr>
          <p:nvPr>
            <p:ph type="sldNum" sz="quarter" idx="10"/>
          </p:nvPr>
        </p:nvSpPr>
        <p:spPr/>
        <p:txBody>
          <a:bodyPr/>
          <a:lstStyle/>
          <a:p>
            <a:fld id="{0809CD35-84A2-D44B-BD19-53877E903315}" type="slidenum">
              <a:rPr lang="en-US" smtClean="0"/>
              <a:t>12</a:t>
            </a:fld>
            <a:endParaRPr lang="en-US"/>
          </a:p>
        </p:txBody>
      </p:sp>
    </p:spTree>
    <p:extLst>
      <p:ext uri="{BB962C8B-B14F-4D97-AF65-F5344CB8AC3E}">
        <p14:creationId xmlns:p14="http://schemas.microsoft.com/office/powerpoint/2010/main" val="17755763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u="sng" dirty="0"/>
              <a:t>Talking Points:</a:t>
            </a:r>
          </a:p>
          <a:p>
            <a:pPr marL="171450" indent="-171450">
              <a:buFont typeface="Arial" panose="020B0604020202020204" pitchFamily="34" charset="0"/>
              <a:buChar char="•"/>
            </a:pPr>
            <a:r>
              <a:rPr lang="en-US" dirty="0"/>
              <a:t>Feedback necessitates the synthesis of observational data on a learner’s performance in reference to a standard.</a:t>
            </a:r>
          </a:p>
          <a:p>
            <a:pPr marL="171450" lvl="0" indent="-171450">
              <a:buFont typeface="Arial" panose="020B0604020202020204" pitchFamily="34" charset="0"/>
              <a:buChar char="•"/>
            </a:pPr>
            <a:r>
              <a:rPr lang="en-US" dirty="0"/>
              <a:t>Observational data could come from different </a:t>
            </a:r>
            <a:r>
              <a:rPr lang="en-US" b="1" i="1" dirty="0"/>
              <a:t>sources</a:t>
            </a:r>
            <a:r>
              <a:rPr lang="en-US" dirty="0"/>
              <a:t>:</a:t>
            </a:r>
          </a:p>
          <a:p>
            <a:pPr marL="628650" lvl="1" indent="-171450">
              <a:buFont typeface="Arial" panose="020B0604020202020204" pitchFamily="34" charset="0"/>
              <a:buChar char="•"/>
            </a:pPr>
            <a:r>
              <a:rPr lang="en-US" dirty="0"/>
              <a:t>Over the course of a rotation, over the course of a single clinical shift.</a:t>
            </a:r>
          </a:p>
          <a:p>
            <a:pPr marL="628650" lvl="1" indent="-171450">
              <a:buFont typeface="Arial" panose="020B0604020202020204" pitchFamily="34" charset="0"/>
              <a:buChar char="•"/>
            </a:pPr>
            <a:r>
              <a:rPr lang="en-US" dirty="0"/>
              <a:t>Should be as a result of direct observation.</a:t>
            </a:r>
          </a:p>
          <a:p>
            <a:endParaRPr lang="en-US" dirty="0"/>
          </a:p>
          <a:p>
            <a:r>
              <a:rPr lang="en-US" b="1" u="sng" dirty="0"/>
              <a:t>Supplemental Background Info:</a:t>
            </a:r>
          </a:p>
          <a:p>
            <a:pPr marL="0" indent="0">
              <a:buFont typeface="Arial" panose="020B0604020202020204" pitchFamily="34" charset="0"/>
              <a:buNone/>
            </a:pPr>
            <a:endParaRPr lang="en-US" dirty="0"/>
          </a:p>
          <a:p>
            <a:pPr marL="0" indent="0">
              <a:buFont typeface="Arial" panose="020B0604020202020204" pitchFamily="34" charset="0"/>
              <a:buNone/>
            </a:pPr>
            <a:r>
              <a:rPr lang="en-US" b="1" u="sng" dirty="0"/>
              <a:t>References/Resources:</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sz="1200" dirty="0"/>
              <a:t>van de Ridder JMM, </a:t>
            </a:r>
            <a:r>
              <a:rPr lang="en-CA" sz="1200" dirty="0" err="1"/>
              <a:t>Stokking</a:t>
            </a:r>
            <a:r>
              <a:rPr lang="en-CA" sz="1200" dirty="0"/>
              <a:t> KM, </a:t>
            </a:r>
            <a:r>
              <a:rPr lang="en-CA" sz="1200" dirty="0" err="1"/>
              <a:t>McGaghie</a:t>
            </a:r>
            <a:r>
              <a:rPr lang="en-CA" sz="1200" dirty="0"/>
              <a:t> WC, &amp; ten Cate OTJ. What is feedback in clinical education? </a:t>
            </a:r>
            <a:r>
              <a:rPr lang="en-CA" sz="1200" i="1" dirty="0"/>
              <a:t>Med Educ </a:t>
            </a:r>
            <a:r>
              <a:rPr lang="en-CA" sz="1200" dirty="0"/>
              <a:t>2008;42:189-97.</a:t>
            </a:r>
          </a:p>
          <a:p>
            <a:pPr marL="171450" indent="-171450">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809CD35-84A2-D44B-BD19-53877E903315}" type="slidenum">
              <a:rPr lang="en-US" smtClean="0"/>
              <a:t>13</a:t>
            </a:fld>
            <a:endParaRPr lang="en-US"/>
          </a:p>
        </p:txBody>
      </p:sp>
    </p:spTree>
    <p:extLst>
      <p:ext uri="{BB962C8B-B14F-4D97-AF65-F5344CB8AC3E}">
        <p14:creationId xmlns:p14="http://schemas.microsoft.com/office/powerpoint/2010/main" val="234121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u="sng" dirty="0"/>
              <a:t>Talking Points:</a:t>
            </a:r>
          </a:p>
          <a:p>
            <a:pPr marL="171450" indent="-171450">
              <a:buFont typeface="Arial" panose="020B0604020202020204" pitchFamily="34" charset="0"/>
              <a:buChar char="•"/>
            </a:pPr>
            <a:r>
              <a:rPr lang="en-US" dirty="0"/>
              <a:t>Giving and receiving feedback can be challenging.</a:t>
            </a:r>
          </a:p>
          <a:p>
            <a:pPr marL="171450" indent="-171450">
              <a:buFont typeface="Arial" panose="020B0604020202020204" pitchFamily="34" charset="0"/>
              <a:buChar char="•"/>
            </a:pPr>
            <a:r>
              <a:rPr lang="en-US" dirty="0"/>
              <a:t>Our experience and the literature highlight the hurdles that can make feedback challenging, and provide insights that can help us overcome them.</a:t>
            </a:r>
          </a:p>
          <a:p>
            <a:endParaRPr lang="en-US" dirty="0"/>
          </a:p>
          <a:p>
            <a:r>
              <a:rPr lang="en-US" b="1" u="sng" dirty="0"/>
              <a:t>Supplemental Background Info:</a:t>
            </a:r>
          </a:p>
          <a:p>
            <a:pPr marL="171450" indent="-171450">
              <a:buFont typeface="Arial" panose="020B0604020202020204" pitchFamily="34" charset="0"/>
              <a:buChar char="•"/>
            </a:pPr>
            <a:endParaRPr lang="en-US" dirty="0"/>
          </a:p>
          <a:p>
            <a:pPr marL="0" indent="0">
              <a:buFont typeface="Arial" panose="020B0604020202020204" pitchFamily="34" charset="0"/>
              <a:buNone/>
            </a:pPr>
            <a:endParaRPr lang="en-US" dirty="0"/>
          </a:p>
          <a:p>
            <a:pPr marL="0" indent="0">
              <a:buFont typeface="Arial" panose="020B0604020202020204" pitchFamily="34" charset="0"/>
              <a:buNone/>
            </a:pPr>
            <a:r>
              <a:rPr lang="en-US" b="1" u="sng" dirty="0"/>
              <a:t>References/Resources:</a:t>
            </a:r>
          </a:p>
        </p:txBody>
      </p:sp>
      <p:sp>
        <p:nvSpPr>
          <p:cNvPr id="4" name="Slide Number Placeholder 3"/>
          <p:cNvSpPr>
            <a:spLocks noGrp="1"/>
          </p:cNvSpPr>
          <p:nvPr>
            <p:ph type="sldNum" sz="quarter" idx="10"/>
          </p:nvPr>
        </p:nvSpPr>
        <p:spPr/>
        <p:txBody>
          <a:bodyPr/>
          <a:lstStyle/>
          <a:p>
            <a:fld id="{0809CD35-84A2-D44B-BD19-53877E903315}" type="slidenum">
              <a:rPr lang="en-US" smtClean="0"/>
              <a:t>14</a:t>
            </a:fld>
            <a:endParaRPr lang="en-US"/>
          </a:p>
        </p:txBody>
      </p:sp>
    </p:spTree>
    <p:extLst>
      <p:ext uri="{BB962C8B-B14F-4D97-AF65-F5344CB8AC3E}">
        <p14:creationId xmlns:p14="http://schemas.microsoft.com/office/powerpoint/2010/main" val="35739000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u="sng" dirty="0"/>
              <a:t>Talking Points:</a:t>
            </a:r>
          </a:p>
          <a:p>
            <a:pPr marL="171450" indent="-171450">
              <a:buFont typeface="Arial" panose="020B0604020202020204" pitchFamily="34" charset="0"/>
              <a:buChar char="•"/>
            </a:pPr>
            <a:r>
              <a:rPr lang="en-US" dirty="0"/>
              <a:t>There is a </a:t>
            </a:r>
            <a:r>
              <a:rPr lang="en-US" b="0" i="0" dirty="0"/>
              <a:t>desire from teachers to help students learn</a:t>
            </a:r>
            <a:r>
              <a:rPr lang="en-US" dirty="0"/>
              <a:t>. This is evidenced by the proliferation of “rules” around how to give feedback well</a:t>
            </a:r>
            <a:r>
              <a:rPr lang="en-US" baseline="30000" dirty="0"/>
              <a:t>1</a:t>
            </a:r>
            <a:r>
              <a:rPr lang="en-US" dirty="0"/>
              <a:t>.</a:t>
            </a:r>
          </a:p>
          <a:p>
            <a:pPr marL="171450" indent="-171450">
              <a:buFont typeface="Arial" panose="020B0604020202020204" pitchFamily="34" charset="0"/>
              <a:buChar char="•"/>
            </a:pPr>
            <a:r>
              <a:rPr lang="en-US" dirty="0"/>
              <a:t>Feedback is difficult to give well: feedback can trigger </a:t>
            </a:r>
            <a:r>
              <a:rPr lang="en-US" b="1" i="1" dirty="0"/>
              <a:t>intense reactions</a:t>
            </a:r>
            <a:r>
              <a:rPr lang="en-US" dirty="0"/>
              <a:t>, and faculty report apprehension regarding the negative impact of feedback on:</a:t>
            </a:r>
          </a:p>
          <a:p>
            <a:pPr marL="628650" lvl="1" indent="-171450">
              <a:buFont typeface="Arial" panose="020B0604020202020204" pitchFamily="34" charset="0"/>
              <a:buChar char="•"/>
            </a:pPr>
            <a:r>
              <a:rPr lang="en-US" dirty="0"/>
              <a:t>Trainee’s self-esteem</a:t>
            </a:r>
          </a:p>
          <a:p>
            <a:pPr marL="628650" lvl="1" indent="-171450">
              <a:buFont typeface="Arial" panose="020B0604020202020204" pitchFamily="34" charset="0"/>
              <a:buChar char="•"/>
            </a:pPr>
            <a:r>
              <a:rPr lang="en-US" dirty="0"/>
              <a:t>Supervisor-trainee relationship</a:t>
            </a:r>
          </a:p>
          <a:p>
            <a:pPr marL="628650" lvl="1" indent="-171450">
              <a:buFont typeface="Arial" panose="020B0604020202020204" pitchFamily="34" charset="0"/>
              <a:buChar char="•"/>
            </a:pPr>
            <a:r>
              <a:rPr lang="en-US" dirty="0"/>
              <a:t>Potential for retaliation with negative staff evaluations (Watling 2010, </a:t>
            </a:r>
            <a:r>
              <a:rPr lang="en-US" dirty="0" err="1"/>
              <a:t>Yepes</a:t>
            </a:r>
            <a:r>
              <a:rPr lang="en-US" dirty="0"/>
              <a:t>-Rios 2016)</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b="0" baseline="0" dirty="0"/>
              <a:t>Therefore, </a:t>
            </a:r>
            <a:r>
              <a:rPr lang="en-CA" b="0" i="0" baseline="0" dirty="0"/>
              <a:t>feedback is sometimes viewed as </a:t>
            </a:r>
            <a:r>
              <a:rPr lang="en-CA" b="1" i="1" baseline="0" dirty="0"/>
              <a:t>“breaking bad news”, </a:t>
            </a:r>
            <a:r>
              <a:rPr lang="en-CA" b="0" baseline="0" dirty="0"/>
              <a:t>rather a </a:t>
            </a:r>
            <a:r>
              <a:rPr lang="en-CA" b="1" i="1" baseline="0" dirty="0"/>
              <a:t>conversation giving advice about how to improve</a:t>
            </a:r>
            <a:r>
              <a:rPr lang="en-CA" b="0" baseline="0" dirty="0"/>
              <a:t> performance.</a:t>
            </a:r>
            <a:endParaRPr lang="en-US" dirty="0"/>
          </a:p>
          <a:p>
            <a:endParaRPr lang="en-US" dirty="0"/>
          </a:p>
          <a:p>
            <a:r>
              <a:rPr lang="en-US" b="1" u="sng" dirty="0"/>
              <a:t>Supplemental Background Info:</a:t>
            </a:r>
          </a:p>
          <a:p>
            <a:pPr marL="0" indent="0">
              <a:buFont typeface="Arial" panose="020B0604020202020204" pitchFamily="34" charset="0"/>
              <a:buNone/>
            </a:pPr>
            <a:r>
              <a:rPr lang="en-US" baseline="30000" dirty="0"/>
              <a:t>1</a:t>
            </a:r>
            <a:r>
              <a:rPr lang="en-US" dirty="0"/>
              <a:t>For example, the feedback sandwich: positive feedback, negative feedback, positive feedback.</a:t>
            </a:r>
          </a:p>
          <a:p>
            <a:r>
              <a:rPr lang="en-US" baseline="30000" dirty="0"/>
              <a:t>1</a:t>
            </a:r>
            <a:r>
              <a:rPr lang="en-US" dirty="0"/>
              <a:t>For example, </a:t>
            </a:r>
            <a:r>
              <a:rPr lang="en-US" dirty="0" err="1"/>
              <a:t>Pendelton’s</a:t>
            </a:r>
            <a:r>
              <a:rPr lang="en-US" dirty="0"/>
              <a:t> rules: </a:t>
            </a:r>
            <a:r>
              <a:rPr lang="en-CA" dirty="0">
                <a:effectLst/>
              </a:rPr>
              <a:t>Ask the learner what s/he did well; Discuss what went well, adding your own observations; Ask the learner to say what went less well and what they would do differently next time; Discuss what went less well, adding your own observations and recommendations.</a:t>
            </a:r>
          </a:p>
          <a:p>
            <a:pPr marL="0" indent="0">
              <a:buFont typeface="Arial" panose="020B0604020202020204" pitchFamily="34" charset="0"/>
              <a:buNone/>
            </a:pPr>
            <a:endParaRPr lang="en-US" dirty="0"/>
          </a:p>
          <a:p>
            <a:pPr marL="0" indent="0">
              <a:buFont typeface="Arial" panose="020B0604020202020204" pitchFamily="34" charset="0"/>
              <a:buNone/>
            </a:pPr>
            <a:endParaRPr lang="en-US" dirty="0"/>
          </a:p>
          <a:p>
            <a:pPr marL="0" indent="0">
              <a:buFont typeface="Arial" panose="020B0604020202020204" pitchFamily="34" charset="0"/>
              <a:buNone/>
            </a:pPr>
            <a:r>
              <a:rPr lang="en-US" b="1" u="sng" dirty="0"/>
              <a:t>References/Resources:</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dirty="0"/>
              <a:t>Dudek NL, Marks MB, </a:t>
            </a:r>
            <a:r>
              <a:rPr lang="en-US" sz="1200" dirty="0" err="1"/>
              <a:t>Regehr</a:t>
            </a:r>
            <a:r>
              <a:rPr lang="en-US" sz="1200" dirty="0"/>
              <a:t> G. F</a:t>
            </a:r>
            <a:r>
              <a:rPr lang="en-CA" sz="1200" dirty="0" err="1"/>
              <a:t>ailure</a:t>
            </a:r>
            <a:r>
              <a:rPr lang="en-CA" sz="1200" dirty="0"/>
              <a:t> to fail: the perspectives of clinical supervisors. </a:t>
            </a:r>
            <a:r>
              <a:rPr lang="en-CA" sz="1200" dirty="0" err="1"/>
              <a:t>Acad</a:t>
            </a:r>
            <a:r>
              <a:rPr lang="en-CA" sz="1200" dirty="0"/>
              <a:t> Med 2005;80(10 Suppl):S84-7.</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dirty="0"/>
              <a:t>Watling CJ, Kenyon CF, Schulz V,</a:t>
            </a:r>
            <a:r>
              <a:rPr lang="en-US" sz="1200" baseline="0" dirty="0"/>
              <a:t> et al. </a:t>
            </a:r>
            <a:r>
              <a:rPr lang="en-CA" sz="1200" baseline="0" dirty="0"/>
              <a:t>An exploration of faculty perspectives on the in-training evaluation of residents. </a:t>
            </a:r>
            <a:r>
              <a:rPr lang="da-DK" sz="1200" baseline="0" dirty="0"/>
              <a:t>Acad Med 2010;85(7):1157-62.</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dirty="0" err="1"/>
              <a:t>Yepes</a:t>
            </a:r>
            <a:r>
              <a:rPr lang="en-US" sz="1200" dirty="0"/>
              <a:t>-Rios M, Dudek N, </a:t>
            </a:r>
            <a:r>
              <a:rPr lang="en-US" sz="1200" dirty="0" err="1"/>
              <a:t>Duboyce</a:t>
            </a:r>
            <a:r>
              <a:rPr lang="en-US" sz="1200" dirty="0"/>
              <a:t> R, et</a:t>
            </a:r>
            <a:r>
              <a:rPr lang="en-US" sz="1200" baseline="0" dirty="0"/>
              <a:t> al. </a:t>
            </a:r>
            <a:r>
              <a:rPr lang="en-CA" sz="1200" b="0" i="0" kern="1200" dirty="0">
                <a:solidFill>
                  <a:schemeClr val="tx1"/>
                </a:solidFill>
                <a:effectLst/>
                <a:latin typeface="+mn-lt"/>
                <a:ea typeface="+mn-ea"/>
                <a:cs typeface="+mn-cs"/>
              </a:rPr>
              <a:t>The failure to fail underperforming trainees in health professions education: A BEME systematic review: BEME Guide No. 42.</a:t>
            </a:r>
            <a:r>
              <a:rPr lang="en-CA" sz="1200" b="0" i="0" kern="1200" baseline="0" dirty="0">
                <a:solidFill>
                  <a:schemeClr val="tx1"/>
                </a:solidFill>
                <a:effectLst/>
                <a:latin typeface="+mn-lt"/>
                <a:ea typeface="+mn-ea"/>
                <a:cs typeface="+mn-cs"/>
              </a:rPr>
              <a:t> Med Teach 2016; Sep 7:1-8. [</a:t>
            </a:r>
            <a:r>
              <a:rPr lang="en-CA" sz="1200" b="0" i="0" kern="1200" baseline="0" dirty="0" err="1">
                <a:solidFill>
                  <a:schemeClr val="tx1"/>
                </a:solidFill>
                <a:effectLst/>
                <a:latin typeface="+mn-lt"/>
                <a:ea typeface="+mn-ea"/>
                <a:cs typeface="+mn-cs"/>
              </a:rPr>
              <a:t>Epub</a:t>
            </a:r>
            <a:r>
              <a:rPr lang="en-CA" sz="1200" b="0" i="0" kern="1200" baseline="0" dirty="0">
                <a:solidFill>
                  <a:schemeClr val="tx1"/>
                </a:solidFill>
                <a:effectLst/>
                <a:latin typeface="+mn-lt"/>
                <a:ea typeface="+mn-ea"/>
                <a:cs typeface="+mn-cs"/>
              </a:rPr>
              <a:t> ahead of print]</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1200" baseline="0" dirty="0"/>
              <a:t>Stone D &amp; Heen S. </a:t>
            </a:r>
            <a:r>
              <a:rPr lang="da-DK" sz="1200" i="1" baseline="0" dirty="0"/>
              <a:t>Thanks for the Feedback: The Science and Art of Receiving Feedback Well.</a:t>
            </a:r>
            <a:r>
              <a:rPr lang="da-DK" sz="1200" i="0" baseline="0" dirty="0"/>
              <a:t> 2014; Viking Adult.</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CA" sz="1200" b="0" i="0" kern="1200" baseline="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CA" sz="1200" dirty="0"/>
          </a:p>
          <a:p>
            <a:pPr marL="0" indent="0">
              <a:buFont typeface="Arial" panose="020B0604020202020204" pitchFamily="34" charset="0"/>
              <a:buNone/>
            </a:pPr>
            <a:endParaRPr lang="en-US" dirty="0"/>
          </a:p>
          <a:p>
            <a:endParaRPr lang="en-US" dirty="0"/>
          </a:p>
        </p:txBody>
      </p:sp>
      <p:sp>
        <p:nvSpPr>
          <p:cNvPr id="4" name="Slide Number Placeholder 3"/>
          <p:cNvSpPr>
            <a:spLocks noGrp="1"/>
          </p:cNvSpPr>
          <p:nvPr>
            <p:ph type="sldNum" sz="quarter" idx="10"/>
          </p:nvPr>
        </p:nvSpPr>
        <p:spPr/>
        <p:txBody>
          <a:bodyPr/>
          <a:lstStyle/>
          <a:p>
            <a:fld id="{0809CD35-84A2-D44B-BD19-53877E903315}" type="slidenum">
              <a:rPr lang="en-US" smtClean="0"/>
              <a:t>15</a:t>
            </a:fld>
            <a:endParaRPr lang="en-US"/>
          </a:p>
        </p:txBody>
      </p:sp>
    </p:spTree>
    <p:extLst>
      <p:ext uri="{BB962C8B-B14F-4D97-AF65-F5344CB8AC3E}">
        <p14:creationId xmlns:p14="http://schemas.microsoft.com/office/powerpoint/2010/main" val="13026657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u="sng" dirty="0"/>
              <a:t>Talking Points:</a:t>
            </a:r>
          </a:p>
          <a:p>
            <a:pPr marL="171450" indent="-171450">
              <a:buFont typeface="Arial" panose="020B0604020202020204" pitchFamily="34" charset="0"/>
              <a:buChar char="•"/>
            </a:pPr>
            <a:r>
              <a:rPr lang="en-CA" b="0" u="none" baseline="0" dirty="0"/>
              <a:t>Effective feedback involves some form of </a:t>
            </a:r>
            <a:r>
              <a:rPr lang="en-CA" b="1" i="1" u="none" baseline="0" dirty="0"/>
              <a:t>appraisal of performance</a:t>
            </a:r>
            <a:r>
              <a:rPr lang="en-CA" b="0" u="none" baseline="0" dirty="0"/>
              <a:t>. This </a:t>
            </a:r>
            <a:r>
              <a:rPr lang="en-CA" b="1" i="1" u="none" baseline="0" dirty="0"/>
              <a:t>evaluation can be triggering, threatening, or difficult to hear.</a:t>
            </a:r>
          </a:p>
          <a:p>
            <a:pPr marL="171450" indent="-171450">
              <a:buFont typeface="Arial" panose="020B0604020202020204" pitchFamily="34" charset="0"/>
              <a:buChar char="•"/>
            </a:pPr>
            <a:r>
              <a:rPr lang="en-US" b="0" u="none" baseline="0" dirty="0"/>
              <a:t>One </a:t>
            </a:r>
            <a:r>
              <a:rPr lang="en-US" b="1" i="1" u="none" baseline="0" dirty="0"/>
              <a:t>factor on the feedback receiver </a:t>
            </a:r>
            <a:r>
              <a:rPr lang="en-US" b="0" u="none" baseline="0" dirty="0"/>
              <a:t>side that </a:t>
            </a:r>
            <a:r>
              <a:rPr lang="en-US" b="1" i="1" u="none" baseline="0" dirty="0"/>
              <a:t>impacts this issue </a:t>
            </a:r>
            <a:r>
              <a:rPr lang="en-US" b="0" u="none" baseline="0" dirty="0"/>
              <a:t>is a </a:t>
            </a:r>
            <a:r>
              <a:rPr lang="en-US" b="1" i="1" u="sng" baseline="0" dirty="0"/>
              <a:t>fixed versus growth mindset</a:t>
            </a:r>
            <a:r>
              <a:rPr lang="en-US" b="0" u="none" baseline="0" dirty="0"/>
              <a:t>. </a:t>
            </a:r>
          </a:p>
          <a:p>
            <a:pPr marL="628650" lvl="1" indent="-171450">
              <a:buFont typeface="Arial" panose="020B0604020202020204" pitchFamily="34" charset="0"/>
              <a:buChar char="•"/>
            </a:pPr>
            <a:r>
              <a:rPr lang="en-US" b="0" u="none" baseline="0" dirty="0"/>
              <a:t>Carol </a:t>
            </a:r>
            <a:r>
              <a:rPr lang="en-US" b="0" u="none" baseline="0" dirty="0" err="1"/>
              <a:t>Dweck</a:t>
            </a:r>
            <a:r>
              <a:rPr lang="en-US" b="0" u="none" baseline="0" dirty="0"/>
              <a:t> at Stanford developed the theory of fixed vs. growth mindsets. She observed that children’s response to the challenge of a difficult puzzle depended upon whether they believed success was due to innate talent, or hard work and sustained effort.</a:t>
            </a:r>
          </a:p>
          <a:p>
            <a:pPr marL="628650" lvl="1" indent="-171450">
              <a:buFont typeface="Arial" panose="020B0604020202020204" pitchFamily="34" charset="0"/>
              <a:buChar char="•"/>
            </a:pPr>
            <a:r>
              <a:rPr lang="en-US" b="1" i="1" u="none" baseline="0" dirty="0"/>
              <a:t>Fixed mindset:</a:t>
            </a:r>
            <a:r>
              <a:rPr lang="en-US" b="0" u="none" baseline="0" dirty="0"/>
              <a:t> a person with a fixed mindset believes their success is based on whether or not they possess sufficient innate talent; feedback feels like an </a:t>
            </a:r>
            <a:r>
              <a:rPr lang="en-US" b="1" i="1" u="none" baseline="0" dirty="0"/>
              <a:t>evaluation</a:t>
            </a:r>
            <a:r>
              <a:rPr lang="en-US" b="0" u="none" baseline="0" dirty="0"/>
              <a:t>. → </a:t>
            </a:r>
            <a:r>
              <a:rPr lang="en-US" b="1" i="1" u="none" baseline="0" dirty="0"/>
              <a:t>You lack the skills.</a:t>
            </a:r>
            <a:r>
              <a:rPr lang="en-US" b="0" u="none" baseline="0" dirty="0"/>
              <a:t> </a:t>
            </a:r>
          </a:p>
          <a:p>
            <a:pPr marL="628650" lvl="1" indent="-171450">
              <a:buFont typeface="Arial" panose="020B0604020202020204" pitchFamily="34" charset="0"/>
              <a:buChar char="•"/>
            </a:pPr>
            <a:r>
              <a:rPr lang="en-US" b="1" i="1" u="none" baseline="0" dirty="0"/>
              <a:t>Growth mindset</a:t>
            </a:r>
            <a:r>
              <a:rPr lang="en-US" b="0" i="1" u="none" baseline="0" dirty="0"/>
              <a:t>: </a:t>
            </a:r>
            <a:r>
              <a:rPr lang="en-US" b="0" i="0" u="none" baseline="0" dirty="0"/>
              <a:t>a person with a growth mindset </a:t>
            </a:r>
            <a:r>
              <a:rPr lang="en-US" b="0" u="none" baseline="0" dirty="0"/>
              <a:t>believes </a:t>
            </a:r>
            <a:r>
              <a:rPr lang="en-US" b="1" i="1" u="none" baseline="0" dirty="0"/>
              <a:t>hard work </a:t>
            </a:r>
            <a:r>
              <a:rPr lang="en-US" b="0" u="none" baseline="0" dirty="0"/>
              <a:t>is the key to success; feedback feels like </a:t>
            </a:r>
            <a:r>
              <a:rPr lang="en-US" b="1" i="1" u="none" baseline="0" dirty="0"/>
              <a:t>coaching for growth</a:t>
            </a:r>
            <a:r>
              <a:rPr lang="en-US" b="0" u="none" baseline="0" dirty="0"/>
              <a:t>. → Your </a:t>
            </a:r>
            <a:r>
              <a:rPr lang="en-US" b="1" i="1" u="none" baseline="0" dirty="0"/>
              <a:t>skills aren’t quite there yet </a:t>
            </a:r>
            <a:r>
              <a:rPr lang="en-US" b="0" u="none" baseline="0" dirty="0"/>
              <a:t>but you’re making progress, and here’s how we can improve them further</a:t>
            </a:r>
          </a:p>
          <a:p>
            <a:pPr marL="628650" lvl="1" indent="-171450">
              <a:buFont typeface="Arial" panose="020B0604020202020204" pitchFamily="34" charset="0"/>
              <a:buChar char="•"/>
            </a:pPr>
            <a:r>
              <a:rPr lang="en-US" b="0" u="none" baseline="0" dirty="0"/>
              <a:t>One person can hold a fixed mindset in one situation and a growth mindset in another situation; Mindsets can also be learned. </a:t>
            </a:r>
            <a:endParaRPr lang="en-US" dirty="0"/>
          </a:p>
          <a:p>
            <a:endParaRPr lang="en-US" dirty="0"/>
          </a:p>
          <a:p>
            <a:r>
              <a:rPr lang="en-US" b="1" u="sng" dirty="0"/>
              <a:t>Supplemental Background Info:</a:t>
            </a:r>
            <a:endParaRPr lang="en-US" dirty="0"/>
          </a:p>
          <a:p>
            <a:pPr marL="0" indent="0">
              <a:buFont typeface="Arial" panose="020B0604020202020204" pitchFamily="34" charset="0"/>
              <a:buNone/>
            </a:pPr>
            <a:endParaRPr lang="en-US" dirty="0"/>
          </a:p>
          <a:p>
            <a:pPr marL="0" indent="0">
              <a:buFont typeface="Arial" panose="020B0604020202020204" pitchFamily="34" charset="0"/>
              <a:buNone/>
            </a:pPr>
            <a:r>
              <a:rPr lang="en-US" b="1" u="sng" dirty="0"/>
              <a:t>References/Resources: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u="none" dirty="0">
                <a:solidFill>
                  <a:schemeClr val="tx1"/>
                </a:solidFill>
                <a:hlinkClick r:id="rId3">
                  <a:extLst>
                    <a:ext uri="{A12FA001-AC4F-418D-AE19-62706E023703}">
                      <ahyp:hlinkClr xmlns:ahyp="http://schemas.microsoft.com/office/drawing/2018/hyperlinkcolor" val="tx"/>
                    </a:ext>
                  </a:extLst>
                </a:hlinkClick>
              </a:rPr>
              <a:t>For more info on mindsets: https://www.youtube.com/watch?v=KUWn_TJTrnU</a:t>
            </a:r>
            <a:endParaRPr lang="en-CA" b="0" u="none" baseline="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b="0" u="none" baseline="0" dirty="0"/>
              <a:t>https://</a:t>
            </a:r>
            <a:r>
              <a:rPr lang="en-CA" b="0" u="none" baseline="0" dirty="0" err="1"/>
              <a:t>www.ted.com</a:t>
            </a:r>
            <a:r>
              <a:rPr lang="en-CA" b="0" u="none" baseline="0" dirty="0"/>
              <a:t>/talks/carol_dweck_the_power_of_believing_that_you_can_improve?language=en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u="none" baseline="0" dirty="0" err="1"/>
              <a:t>Dweck</a:t>
            </a:r>
            <a:r>
              <a:rPr lang="en-US" b="0" u="none" baseline="0" dirty="0"/>
              <a:t> CS. </a:t>
            </a:r>
            <a:r>
              <a:rPr lang="en-US" b="0" i="1" u="none" baseline="0" dirty="0"/>
              <a:t>Mindset: The new psychology of success. </a:t>
            </a:r>
            <a:r>
              <a:rPr lang="en-US" b="0" i="0" u="none" baseline="0" dirty="0"/>
              <a:t>2006; New York: Random House.</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CA" sz="1200" b="0" i="0" kern="1200" baseline="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CA" sz="1200" dirty="0"/>
          </a:p>
          <a:p>
            <a:pPr marL="0" indent="0">
              <a:buFont typeface="Arial" panose="020B0604020202020204" pitchFamily="34" charset="0"/>
              <a:buNone/>
            </a:pPr>
            <a:endParaRPr lang="en-US" dirty="0"/>
          </a:p>
          <a:p>
            <a:endParaRPr lang="en-US" dirty="0"/>
          </a:p>
        </p:txBody>
      </p:sp>
      <p:sp>
        <p:nvSpPr>
          <p:cNvPr id="4" name="Slide Number Placeholder 3"/>
          <p:cNvSpPr>
            <a:spLocks noGrp="1"/>
          </p:cNvSpPr>
          <p:nvPr>
            <p:ph type="sldNum" sz="quarter" idx="10"/>
          </p:nvPr>
        </p:nvSpPr>
        <p:spPr/>
        <p:txBody>
          <a:bodyPr/>
          <a:lstStyle/>
          <a:p>
            <a:fld id="{0809CD35-84A2-D44B-BD19-53877E903315}" type="slidenum">
              <a:rPr lang="en-US" smtClean="0"/>
              <a:t>16</a:t>
            </a:fld>
            <a:endParaRPr lang="en-US"/>
          </a:p>
        </p:txBody>
      </p:sp>
    </p:spTree>
    <p:extLst>
      <p:ext uri="{BB962C8B-B14F-4D97-AF65-F5344CB8AC3E}">
        <p14:creationId xmlns:p14="http://schemas.microsoft.com/office/powerpoint/2010/main" val="13026657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u="sng" dirty="0"/>
              <a:t>Talking Points:</a:t>
            </a:r>
          </a:p>
          <a:p>
            <a:pPr marL="171450" indent="-171450">
              <a:buFont typeface="Arial" panose="020B0604020202020204" pitchFamily="34" charset="0"/>
              <a:buChar char="•"/>
            </a:pPr>
            <a:r>
              <a:rPr lang="en-US" dirty="0"/>
              <a:t>Really important to </a:t>
            </a:r>
            <a:r>
              <a:rPr lang="en-US" b="1" i="1" dirty="0"/>
              <a:t>determine</a:t>
            </a:r>
            <a:r>
              <a:rPr lang="en-US" dirty="0"/>
              <a:t> the type of feedback required or requested. </a:t>
            </a:r>
          </a:p>
          <a:p>
            <a:pPr marL="628650" lvl="1" indent="-171450">
              <a:buFont typeface="Arial" panose="020B0604020202020204" pitchFamily="34" charset="0"/>
              <a:buChar char="•"/>
            </a:pPr>
            <a:r>
              <a:rPr lang="en-US" dirty="0"/>
              <a:t>Often this can be done through </a:t>
            </a:r>
            <a:r>
              <a:rPr lang="en-US" b="1" i="1" dirty="0"/>
              <a:t>dialogue</a:t>
            </a:r>
            <a:r>
              <a:rPr lang="en-US" dirty="0"/>
              <a:t>, or a specific </a:t>
            </a:r>
            <a:r>
              <a:rPr lang="en-US" b="1" i="1" dirty="0"/>
              <a:t>request </a:t>
            </a:r>
            <a:r>
              <a:rPr lang="en-US" dirty="0"/>
              <a:t>from the trainee, or </a:t>
            </a:r>
            <a:r>
              <a:rPr lang="en-US" b="1" i="1" dirty="0"/>
              <a:t>suggestion</a:t>
            </a:r>
            <a:r>
              <a:rPr lang="en-US" b="0" i="0" dirty="0"/>
              <a:t> from the supervisor.</a:t>
            </a:r>
            <a:endParaRPr lang="en-US" dirty="0"/>
          </a:p>
          <a:p>
            <a:pPr marL="628650" lvl="1" indent="-171450">
              <a:buFont typeface="Arial" panose="020B0604020202020204" pitchFamily="34" charset="0"/>
              <a:buChar char="•"/>
            </a:pPr>
            <a:r>
              <a:rPr lang="en-US" dirty="0"/>
              <a:t>Occasionally, a specific type of feedback is deemed necessary by the supervisor, e.g. for patient safety.</a:t>
            </a:r>
          </a:p>
          <a:p>
            <a:pPr marL="628650" lvl="1" indent="-171450">
              <a:buFont typeface="Arial" panose="020B0604020202020204" pitchFamily="34" charset="0"/>
              <a:buChar char="•"/>
            </a:pPr>
            <a:r>
              <a:rPr lang="en-US" b="0" dirty="0"/>
              <a:t>B</a:t>
            </a:r>
            <a:r>
              <a:rPr lang="en-US" dirty="0"/>
              <a:t>oth learners and teachers need to be clearer in what is requested and what is being provided.</a:t>
            </a:r>
          </a:p>
          <a:p>
            <a:pPr marL="628650" lvl="1" indent="-171450">
              <a:buFont typeface="Arial" panose="020B0604020202020204" pitchFamily="34" charset="0"/>
              <a:buChar char="•"/>
            </a:pPr>
            <a:endParaRPr lang="en-US" dirty="0"/>
          </a:p>
          <a:p>
            <a:pPr marL="171450" lvl="0" indent="-171450">
              <a:buFont typeface="Arial" panose="020B0604020202020204" pitchFamily="34" charset="0"/>
              <a:buChar char="•"/>
            </a:pPr>
            <a:r>
              <a:rPr lang="en-CA" b="1" i="1" baseline="0" dirty="0"/>
              <a:t>3 different Types of feedback:</a:t>
            </a:r>
          </a:p>
          <a:p>
            <a:pPr marL="628650" lvl="1" indent="-171450">
              <a:buFont typeface="Arial" panose="020B0604020202020204" pitchFamily="34" charset="0"/>
              <a:buChar char="•"/>
            </a:pPr>
            <a:r>
              <a:rPr lang="en-CA" b="1" i="1" baseline="0" dirty="0"/>
              <a:t>For reassurance</a:t>
            </a:r>
            <a:r>
              <a:rPr lang="en-CA" baseline="0" dirty="0"/>
              <a:t>: Am I on the right path?</a:t>
            </a:r>
          </a:p>
          <a:p>
            <a:pPr marL="628650" lvl="1" indent="-171450">
              <a:buFont typeface="Arial" panose="020B0604020202020204" pitchFamily="34" charset="0"/>
              <a:buChar char="•"/>
            </a:pPr>
            <a:r>
              <a:rPr lang="en-CA" b="1" i="1" baseline="0" dirty="0"/>
              <a:t>For comparison or benchmarking</a:t>
            </a:r>
            <a:r>
              <a:rPr lang="en-CA" baseline="0" dirty="0"/>
              <a:t>: How do I compare to others at my same level?</a:t>
            </a:r>
          </a:p>
          <a:p>
            <a:pPr marL="628650" lvl="1" indent="-171450">
              <a:buFont typeface="Arial" panose="020B0604020202020204" pitchFamily="34" charset="0"/>
              <a:buChar char="•"/>
            </a:pPr>
            <a:r>
              <a:rPr lang="en-CA" b="1" i="1" baseline="0" dirty="0"/>
              <a:t>For focused performance improvement</a:t>
            </a:r>
            <a:r>
              <a:rPr lang="en-CA" baseline="0" dirty="0"/>
              <a:t>: How can I do this better? What can I improve?</a:t>
            </a:r>
            <a:endParaRPr lang="en-US" dirty="0"/>
          </a:p>
          <a:p>
            <a:endParaRPr lang="en-US" dirty="0"/>
          </a:p>
          <a:p>
            <a:r>
              <a:rPr lang="en-US" b="1" u="sng" dirty="0"/>
              <a:t>Supplemental Background Info:</a:t>
            </a:r>
            <a:endParaRPr lang="en-US" dirty="0"/>
          </a:p>
          <a:p>
            <a:pPr marL="0" indent="0">
              <a:buFont typeface="Arial" panose="020B0604020202020204" pitchFamily="34" charset="0"/>
              <a:buNone/>
            </a:pPr>
            <a:endParaRPr lang="en-US" dirty="0"/>
          </a:p>
          <a:p>
            <a:pPr marL="0" indent="0">
              <a:buFont typeface="Arial" panose="020B0604020202020204" pitchFamily="34" charset="0"/>
              <a:buNone/>
            </a:pPr>
            <a:r>
              <a:rPr lang="en-US" b="1" u="sng" dirty="0"/>
              <a:t>References/Resources:</a:t>
            </a:r>
            <a:endParaRPr lang="en-US" dirty="0"/>
          </a:p>
          <a:p>
            <a:endParaRPr lang="en-US" dirty="0"/>
          </a:p>
        </p:txBody>
      </p:sp>
      <p:sp>
        <p:nvSpPr>
          <p:cNvPr id="4" name="Slide Number Placeholder 3"/>
          <p:cNvSpPr>
            <a:spLocks noGrp="1"/>
          </p:cNvSpPr>
          <p:nvPr>
            <p:ph type="sldNum" sz="quarter" idx="10"/>
          </p:nvPr>
        </p:nvSpPr>
        <p:spPr/>
        <p:txBody>
          <a:bodyPr/>
          <a:lstStyle/>
          <a:p>
            <a:fld id="{0809CD35-84A2-D44B-BD19-53877E903315}" type="slidenum">
              <a:rPr lang="en-US" smtClean="0"/>
              <a:t>17</a:t>
            </a:fld>
            <a:endParaRPr lang="en-US"/>
          </a:p>
        </p:txBody>
      </p:sp>
    </p:spTree>
    <p:extLst>
      <p:ext uri="{BB962C8B-B14F-4D97-AF65-F5344CB8AC3E}">
        <p14:creationId xmlns:p14="http://schemas.microsoft.com/office/powerpoint/2010/main" val="6599390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u="sng" dirty="0"/>
              <a:t>Talking Points:</a:t>
            </a:r>
          </a:p>
          <a:p>
            <a:pPr marL="171450" indent="-171450">
              <a:buFont typeface="Arial" panose="020B0604020202020204" pitchFamily="34" charset="0"/>
              <a:buChar char="•"/>
            </a:pPr>
            <a:r>
              <a:rPr lang="en-US" dirty="0"/>
              <a:t>How feedback is given and received are both important factors in determining if feedback will result in performance improvement.</a:t>
            </a:r>
          </a:p>
          <a:p>
            <a:endParaRPr lang="en-US" dirty="0"/>
          </a:p>
          <a:p>
            <a:r>
              <a:rPr lang="en-US" b="1" u="sng" dirty="0"/>
              <a:t>Supplemental Background Info:</a:t>
            </a:r>
          </a:p>
          <a:p>
            <a:pPr marL="0" indent="0">
              <a:buFont typeface="Arial" panose="020B0604020202020204" pitchFamily="34" charset="0"/>
              <a:buNone/>
            </a:pPr>
            <a:endParaRPr lang="en-US" dirty="0"/>
          </a:p>
          <a:p>
            <a:pPr marL="0" indent="0">
              <a:buFont typeface="Arial" panose="020B0604020202020204" pitchFamily="34" charset="0"/>
              <a:buNone/>
            </a:pPr>
            <a:r>
              <a:rPr lang="en-US" b="1" u="sng" dirty="0"/>
              <a:t>References/Resources:</a:t>
            </a:r>
          </a:p>
          <a:p>
            <a:pPr marL="0" indent="0">
              <a:buFont typeface="Arial" panose="020B0604020202020204" pitchFamily="34" charset="0"/>
              <a:buNone/>
            </a:pPr>
            <a:endParaRPr lang="en-US" dirty="0"/>
          </a:p>
          <a:p>
            <a:endParaRPr lang="en-US" dirty="0"/>
          </a:p>
        </p:txBody>
      </p:sp>
      <p:sp>
        <p:nvSpPr>
          <p:cNvPr id="4" name="Slide Number Placeholder 3"/>
          <p:cNvSpPr>
            <a:spLocks noGrp="1"/>
          </p:cNvSpPr>
          <p:nvPr>
            <p:ph type="sldNum" sz="quarter" idx="10"/>
          </p:nvPr>
        </p:nvSpPr>
        <p:spPr/>
        <p:txBody>
          <a:bodyPr/>
          <a:lstStyle/>
          <a:p>
            <a:fld id="{0809CD35-84A2-D44B-BD19-53877E903315}" type="slidenum">
              <a:rPr lang="en-US" smtClean="0"/>
              <a:t>18</a:t>
            </a:fld>
            <a:endParaRPr lang="en-US"/>
          </a:p>
        </p:txBody>
      </p:sp>
    </p:spTree>
    <p:extLst>
      <p:ext uri="{BB962C8B-B14F-4D97-AF65-F5344CB8AC3E}">
        <p14:creationId xmlns:p14="http://schemas.microsoft.com/office/powerpoint/2010/main" val="25888548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u="sng" dirty="0"/>
              <a:t>Talking Points:</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b="1" i="1" baseline="0" dirty="0"/>
              <a:t>Check</a:t>
            </a:r>
            <a:r>
              <a:rPr lang="en-CA" baseline="0" dirty="0"/>
              <a:t> if resident wants feedback and if this is good time.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baseline="0" dirty="0"/>
              <a:t>Demonstrates </a:t>
            </a:r>
            <a:r>
              <a:rPr lang="en-CA" b="1" i="1" baseline="0" dirty="0"/>
              <a:t>respect</a:t>
            </a:r>
            <a:r>
              <a:rPr lang="en-CA" baseline="0" dirty="0"/>
              <a:t>, and </a:t>
            </a:r>
            <a:r>
              <a:rPr lang="en-CA" b="1" i="1" baseline="0" dirty="0"/>
              <a:t>emphasizes a two-way relationship, allows trainee to mentally prepare </a:t>
            </a:r>
            <a:r>
              <a:rPr lang="en-CA" b="0" i="0" baseline="0" dirty="0"/>
              <a:t>to receive feedback.</a:t>
            </a:r>
            <a:endParaRPr lang="en-CA" baseline="0" dirty="0"/>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baseline="0" dirty="0"/>
              <a:t>Phrase to use: Would you like some feedback on your performance?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CA" b="1" u="sng" baseline="0" dirty="0"/>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u="sng" dirty="0"/>
              <a:t>Supplemental Background Info:</a:t>
            </a:r>
            <a:endParaRPr lang="en-US" dirty="0"/>
          </a:p>
          <a:p>
            <a:pPr marL="0" indent="0">
              <a:buFont typeface="Arial" panose="020B0604020202020204" pitchFamily="34" charset="0"/>
              <a:buNone/>
            </a:pPr>
            <a:endParaRPr lang="en-US" dirty="0"/>
          </a:p>
          <a:p>
            <a:pPr marL="0" indent="0">
              <a:buFont typeface="Arial" panose="020B0604020202020204" pitchFamily="34" charset="0"/>
              <a:buNone/>
            </a:pPr>
            <a:r>
              <a:rPr lang="en-US" b="1" u="sng" dirty="0"/>
              <a:t>References/Resources:</a:t>
            </a:r>
          </a:p>
          <a:p>
            <a:pPr marL="0" indent="0">
              <a:buFont typeface="Arial" panose="020B0604020202020204" pitchFamily="34" charset="0"/>
              <a:buNone/>
            </a:pPr>
            <a:endParaRPr lang="en-US" dirty="0"/>
          </a:p>
          <a:p>
            <a:endParaRPr lang="en-US" dirty="0"/>
          </a:p>
        </p:txBody>
      </p:sp>
      <p:sp>
        <p:nvSpPr>
          <p:cNvPr id="4" name="Slide Number Placeholder 3"/>
          <p:cNvSpPr>
            <a:spLocks noGrp="1"/>
          </p:cNvSpPr>
          <p:nvPr>
            <p:ph type="sldNum" sz="quarter" idx="10"/>
          </p:nvPr>
        </p:nvSpPr>
        <p:spPr/>
        <p:txBody>
          <a:bodyPr/>
          <a:lstStyle/>
          <a:p>
            <a:fld id="{0809CD35-84A2-D44B-BD19-53877E903315}" type="slidenum">
              <a:rPr lang="en-US" smtClean="0"/>
              <a:t>19</a:t>
            </a:fld>
            <a:endParaRPr lang="en-US"/>
          </a:p>
        </p:txBody>
      </p:sp>
    </p:spTree>
    <p:extLst>
      <p:ext uri="{BB962C8B-B14F-4D97-AF65-F5344CB8AC3E}">
        <p14:creationId xmlns:p14="http://schemas.microsoft.com/office/powerpoint/2010/main" val="13793807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u="sng" dirty="0"/>
              <a:t>Talking Points:</a:t>
            </a:r>
          </a:p>
          <a:p>
            <a:pPr marL="171450" indent="-171450">
              <a:buFont typeface="Arial" panose="020B0604020202020204" pitchFamily="34" charset="0"/>
              <a:buChar char="•"/>
            </a:pPr>
            <a:r>
              <a:rPr lang="en-US" b="1" i="1" dirty="0"/>
              <a:t>Welcome </a:t>
            </a:r>
            <a:r>
              <a:rPr lang="en-US" b="0" i="0" dirty="0"/>
              <a:t>and</a:t>
            </a:r>
            <a:r>
              <a:rPr lang="en-US" b="1" i="1" dirty="0"/>
              <a:t> introduction of presenters.</a:t>
            </a:r>
          </a:p>
          <a:p>
            <a:pPr marL="171450" indent="-171450">
              <a:buFont typeface="Arial" panose="020B0604020202020204" pitchFamily="34" charset="0"/>
              <a:buChar char="•"/>
            </a:pPr>
            <a:r>
              <a:rPr lang="en-US" b="1" i="1" dirty="0"/>
              <a:t>Feedback is important. </a:t>
            </a:r>
            <a:r>
              <a:rPr lang="en-US" dirty="0"/>
              <a:t>In our work-based learning environments, we rely on feedback from teachers to learners to help learners improve performance</a:t>
            </a:r>
            <a:r>
              <a:rPr lang="en-US" baseline="30000" dirty="0"/>
              <a:t>1</a:t>
            </a:r>
            <a:r>
              <a:rPr lang="en-US" dirty="0"/>
              <a:t>.</a:t>
            </a:r>
          </a:p>
          <a:p>
            <a:pPr marL="171450" indent="-171450">
              <a:buFont typeface="Arial" panose="020B0604020202020204" pitchFamily="34" charset="0"/>
              <a:buChar char="•"/>
            </a:pPr>
            <a:r>
              <a:rPr lang="en-US" b="1" i="1" dirty="0"/>
              <a:t>However, feedback is challenging.</a:t>
            </a:r>
            <a:r>
              <a:rPr lang="en-US" b="0" i="0" dirty="0"/>
              <a:t> It can be hard to give feedback skillfully</a:t>
            </a:r>
            <a:r>
              <a:rPr lang="en-US" b="0" i="0" baseline="30000" dirty="0"/>
              <a:t>2</a:t>
            </a:r>
            <a:r>
              <a:rPr lang="en-US" b="0" i="0" dirty="0"/>
              <a:t>, and also to receive feedback skillfully</a:t>
            </a:r>
            <a:r>
              <a:rPr lang="en-US" b="0" i="0" baseline="30000" dirty="0"/>
              <a:t>3</a:t>
            </a:r>
            <a:r>
              <a:rPr lang="en-US" b="0" i="0" dirty="0"/>
              <a:t>.</a:t>
            </a:r>
          </a:p>
          <a:p>
            <a:pPr marL="171450" indent="-171450">
              <a:buFont typeface="Arial" panose="020B0604020202020204" pitchFamily="34" charset="0"/>
              <a:buChar char="•"/>
            </a:pPr>
            <a:r>
              <a:rPr lang="en-US" b="1" i="1" dirty="0"/>
              <a:t>We all give and receive feedback </a:t>
            </a:r>
            <a:r>
              <a:rPr lang="en-US" b="0" i="0" dirty="0"/>
              <a:t>at different times and situations in our daily professional lives.</a:t>
            </a:r>
            <a:endParaRPr lang="en-US" dirty="0"/>
          </a:p>
          <a:p>
            <a:endParaRPr lang="en-US" dirty="0"/>
          </a:p>
          <a:p>
            <a:r>
              <a:rPr lang="en-US" b="1" u="sng" dirty="0"/>
              <a:t>Supplemental Background Info:</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aseline="30000" dirty="0"/>
              <a:t>1</a:t>
            </a:r>
            <a:r>
              <a:rPr lang="en-US" baseline="0" dirty="0"/>
              <a:t>Numerous studies indicate the powerful effect feedback has on improving performance.</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aseline="30000" dirty="0"/>
              <a:t>2</a:t>
            </a:r>
            <a:r>
              <a:rPr lang="en-US" baseline="0" dirty="0"/>
              <a:t>Giving critical or negative feedback in particular can be challenging to do well.</a:t>
            </a:r>
          </a:p>
          <a:p>
            <a:pPr marL="0" indent="0">
              <a:buFont typeface="Arial" panose="020B0604020202020204" pitchFamily="34" charset="0"/>
              <a:buNone/>
            </a:pPr>
            <a:r>
              <a:rPr lang="en-US" baseline="30000" dirty="0"/>
              <a:t>3</a:t>
            </a:r>
            <a:r>
              <a:rPr lang="en-US" baseline="0" dirty="0"/>
              <a:t>Often, hearing critical or negative feedback can cause us to react or feel triggered.</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aseline="30000" dirty="0"/>
              <a:t>3</a:t>
            </a:r>
            <a:r>
              <a:rPr lang="en-US" baseline="0" dirty="0"/>
              <a:t>For the trainee, a growth mindset can help learners constructively receive critical feedback and use it to improve their performance, rather than react to it.</a:t>
            </a:r>
            <a:endParaRPr lang="en-US" dirty="0"/>
          </a:p>
          <a:p>
            <a:pPr marL="0" indent="0">
              <a:buFont typeface="Arial" panose="020B0604020202020204" pitchFamily="34" charset="0"/>
              <a:buNone/>
            </a:pPr>
            <a:endParaRPr lang="en-US" dirty="0"/>
          </a:p>
          <a:p>
            <a:pPr marL="0" indent="0">
              <a:buFont typeface="Arial" panose="020B0604020202020204" pitchFamily="34" charset="0"/>
              <a:buNone/>
            </a:pPr>
            <a:r>
              <a:rPr lang="en-US" b="1" u="sng" dirty="0"/>
              <a:t>References/Resources:</a:t>
            </a:r>
          </a:p>
          <a:p>
            <a:pPr marL="288000" marR="0" lvl="0" indent="-457200" algn="l" defTabSz="914400" rtl="0" eaLnBrk="1" fontAlgn="auto" latinLnBrk="0" hangingPunct="1">
              <a:lnSpc>
                <a:spcPct val="100000"/>
              </a:lnSpc>
              <a:spcBef>
                <a:spcPts val="0"/>
              </a:spcBef>
              <a:spcAft>
                <a:spcPts val="0"/>
              </a:spcAft>
              <a:buClrTx/>
              <a:buSzTx/>
              <a:buFontTx/>
              <a:buNone/>
              <a:tabLst/>
              <a:defRPr/>
            </a:pPr>
            <a:r>
              <a:rPr lang="en-US" sz="1200" dirty="0">
                <a:latin typeface="Apple Braille"/>
              </a:rPr>
              <a:t>Kluger AN, &amp; </a:t>
            </a:r>
            <a:r>
              <a:rPr lang="en-US" sz="1200" dirty="0" err="1">
                <a:latin typeface="Apple Braille"/>
              </a:rPr>
              <a:t>DeNisi</a:t>
            </a:r>
            <a:r>
              <a:rPr lang="en-US" sz="1200" dirty="0">
                <a:latin typeface="Apple Braille"/>
              </a:rPr>
              <a:t> A. The Effects of Feedback Interventions on Performance: A Historical Review, a Meta-Analysis, and a Preliminary Feedback Intervention Theory. </a:t>
            </a:r>
            <a:r>
              <a:rPr lang="en-US" sz="1200" i="1" dirty="0">
                <a:latin typeface="Apple Braille"/>
              </a:rPr>
              <a:t>Psychol Bull</a:t>
            </a:r>
            <a:r>
              <a:rPr lang="en-US" sz="1200" dirty="0">
                <a:latin typeface="Apple Braille"/>
              </a:rPr>
              <a:t> 1996;119(2):254-84.</a:t>
            </a:r>
          </a:p>
          <a:p>
            <a:pPr marL="288000" indent="-457200" defTabSz="914400">
              <a:lnSpc>
                <a:spcPct val="100000"/>
              </a:lnSpc>
              <a:spcBef>
                <a:spcPts val="0"/>
              </a:spcBef>
              <a:buNone/>
              <a:defRPr/>
            </a:pPr>
            <a:r>
              <a:rPr lang="en-US" sz="1200" dirty="0">
                <a:latin typeface="Apple Braille"/>
              </a:rPr>
              <a:t>Dweck CS. </a:t>
            </a:r>
            <a:r>
              <a:rPr lang="en-US" sz="1200" i="1" dirty="0">
                <a:latin typeface="Apple Braille"/>
              </a:rPr>
              <a:t>Mindset: The new psychology of success. </a:t>
            </a:r>
            <a:r>
              <a:rPr lang="en-US" sz="1200" dirty="0">
                <a:latin typeface="Apple Braille"/>
              </a:rPr>
              <a:t>2006; New York: Random House.</a:t>
            </a:r>
          </a:p>
          <a:p>
            <a:pPr marL="288000" indent="-457200" defTabSz="914400">
              <a:lnSpc>
                <a:spcPct val="100000"/>
              </a:lnSpc>
              <a:spcBef>
                <a:spcPts val="0"/>
              </a:spcBef>
              <a:buNone/>
              <a:defRPr/>
            </a:pPr>
            <a:r>
              <a:rPr lang="en-CA" sz="1200" dirty="0">
                <a:latin typeface="Apple Braille"/>
              </a:rPr>
              <a:t>Dweck CS. https://www.ted.com/talks/carol_dweck_the_power_of_believing_that_you_can_improve?language=en</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0809CD35-84A2-D44B-BD19-53877E903315}" type="slidenum">
              <a:rPr lang="en-US" smtClean="0"/>
              <a:t>2</a:t>
            </a:fld>
            <a:endParaRPr lang="en-US"/>
          </a:p>
        </p:txBody>
      </p:sp>
    </p:spTree>
    <p:extLst>
      <p:ext uri="{BB962C8B-B14F-4D97-AF65-F5344CB8AC3E}">
        <p14:creationId xmlns:p14="http://schemas.microsoft.com/office/powerpoint/2010/main" val="36145634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u="sng" dirty="0"/>
              <a:t>Talking Points:</a:t>
            </a:r>
          </a:p>
          <a:p>
            <a:pPr marL="171450" lvl="0" indent="-171450">
              <a:buFont typeface="Arial" panose="020B0604020202020204" pitchFamily="34" charset="0"/>
              <a:buChar char="•"/>
            </a:pPr>
            <a:r>
              <a:rPr lang="en-CA" b="1" i="1" baseline="0" dirty="0"/>
              <a:t>Types of feedback:</a:t>
            </a:r>
          </a:p>
          <a:p>
            <a:pPr marL="628650" lvl="1" indent="-171450">
              <a:buFont typeface="Arial" panose="020B0604020202020204" pitchFamily="34" charset="0"/>
              <a:buChar char="•"/>
            </a:pPr>
            <a:r>
              <a:rPr lang="en-CA" b="1" i="1" baseline="0" dirty="0"/>
              <a:t>For reassurance</a:t>
            </a:r>
            <a:r>
              <a:rPr lang="en-CA" baseline="0" dirty="0"/>
              <a:t>: Am I on the right path?</a:t>
            </a:r>
          </a:p>
          <a:p>
            <a:pPr marL="628650" lvl="1" indent="-171450">
              <a:buFont typeface="Arial" panose="020B0604020202020204" pitchFamily="34" charset="0"/>
              <a:buChar char="•"/>
            </a:pPr>
            <a:r>
              <a:rPr lang="en-CA" b="1" i="1" baseline="0" dirty="0"/>
              <a:t>For comparison or benchmarking</a:t>
            </a:r>
            <a:r>
              <a:rPr lang="en-CA" baseline="0" dirty="0"/>
              <a:t>: How do I compare to others at my same level?</a:t>
            </a:r>
          </a:p>
          <a:p>
            <a:pPr marL="628650" lvl="1" indent="-171450">
              <a:buFont typeface="Arial" panose="020B0604020202020204" pitchFamily="34" charset="0"/>
              <a:buChar char="•"/>
            </a:pPr>
            <a:r>
              <a:rPr lang="en-CA" b="1" i="1" baseline="0" dirty="0"/>
              <a:t>For focused performance improvement</a:t>
            </a:r>
            <a:r>
              <a:rPr lang="en-CA" baseline="0" dirty="0"/>
              <a:t>: How can I do this better? What can I improve?</a:t>
            </a:r>
            <a:endParaRPr lang="en-US" dirty="0"/>
          </a:p>
          <a:p>
            <a:pPr marL="171450" indent="-171450">
              <a:buFont typeface="Arial" panose="020B0604020202020204" pitchFamily="34" charset="0"/>
              <a:buChar char="•"/>
            </a:pPr>
            <a:r>
              <a:rPr lang="en-US" dirty="0"/>
              <a:t>Trainee can ask directly for requested type; supervisor can confirm/clarify/suggest which type is most appropriate.</a:t>
            </a:r>
          </a:p>
          <a:p>
            <a:endParaRPr lang="en-US" dirty="0"/>
          </a:p>
          <a:p>
            <a:r>
              <a:rPr lang="en-US" b="1" u="sng" dirty="0"/>
              <a:t>Supplemental Background Info:</a:t>
            </a:r>
            <a:endParaRPr lang="en-US" dirty="0"/>
          </a:p>
          <a:p>
            <a:pPr marL="0" indent="0">
              <a:buFont typeface="Arial" panose="020B0604020202020204" pitchFamily="34" charset="0"/>
              <a:buNone/>
            </a:pPr>
            <a:endParaRPr lang="en-US" dirty="0"/>
          </a:p>
          <a:p>
            <a:pPr marL="0" indent="0">
              <a:buFont typeface="Arial" panose="020B0604020202020204" pitchFamily="34" charset="0"/>
              <a:buNone/>
            </a:pPr>
            <a:r>
              <a:rPr lang="en-US" b="1" u="sng" dirty="0"/>
              <a:t>References/Resources:</a:t>
            </a:r>
            <a:endParaRPr lang="en-US" dirty="0"/>
          </a:p>
          <a:p>
            <a:endParaRPr lang="en-US" dirty="0"/>
          </a:p>
        </p:txBody>
      </p:sp>
      <p:sp>
        <p:nvSpPr>
          <p:cNvPr id="4" name="Slide Number Placeholder 3"/>
          <p:cNvSpPr>
            <a:spLocks noGrp="1"/>
          </p:cNvSpPr>
          <p:nvPr>
            <p:ph type="sldNum" sz="quarter" idx="10"/>
          </p:nvPr>
        </p:nvSpPr>
        <p:spPr/>
        <p:txBody>
          <a:bodyPr/>
          <a:lstStyle/>
          <a:p>
            <a:fld id="{0809CD35-84A2-D44B-BD19-53877E903315}" type="slidenum">
              <a:rPr lang="en-US" smtClean="0"/>
              <a:t>20</a:t>
            </a:fld>
            <a:endParaRPr lang="en-US"/>
          </a:p>
        </p:txBody>
      </p:sp>
    </p:spTree>
    <p:extLst>
      <p:ext uri="{BB962C8B-B14F-4D97-AF65-F5344CB8AC3E}">
        <p14:creationId xmlns:p14="http://schemas.microsoft.com/office/powerpoint/2010/main" val="8560749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u="sng" dirty="0"/>
              <a:t>Talking Points:</a:t>
            </a:r>
          </a:p>
          <a:p>
            <a:pPr marL="171450" lvl="0" indent="-171450">
              <a:buFont typeface="Arial" panose="020B0604020202020204" pitchFamily="34" charset="0"/>
              <a:buChar char="•"/>
            </a:pPr>
            <a:r>
              <a:rPr lang="en-CA" baseline="0" dirty="0"/>
              <a:t>Allocate </a:t>
            </a:r>
            <a:r>
              <a:rPr lang="en-CA" b="1" i="1" baseline="0" dirty="0"/>
              <a:t>sufficient time </a:t>
            </a:r>
            <a:r>
              <a:rPr lang="en-CA" baseline="0" dirty="0"/>
              <a:t>to provide feedback </a:t>
            </a:r>
            <a:r>
              <a:rPr lang="en-CA" b="1" i="1" baseline="0" dirty="0"/>
              <a:t>and</a:t>
            </a:r>
            <a:r>
              <a:rPr lang="en-CA" baseline="0" dirty="0"/>
              <a:t> have a </a:t>
            </a:r>
            <a:r>
              <a:rPr lang="en-CA" b="1" i="1" baseline="0" dirty="0"/>
              <a:t>discussion</a:t>
            </a:r>
            <a:r>
              <a:rPr lang="en-CA" baseline="0" dirty="0"/>
              <a:t> around it. </a:t>
            </a:r>
          </a:p>
          <a:p>
            <a:pPr marL="171450" lvl="0" indent="-171450">
              <a:buFont typeface="Arial" panose="020B0604020202020204" pitchFamily="34" charset="0"/>
              <a:buChar char="•"/>
            </a:pPr>
            <a:r>
              <a:rPr lang="en-CA" baseline="0" dirty="0"/>
              <a:t>Provide feedback in a </a:t>
            </a:r>
            <a:r>
              <a:rPr lang="en-CA" b="1" i="1" baseline="0" dirty="0"/>
              <a:t>private</a:t>
            </a:r>
            <a:r>
              <a:rPr lang="en-CA" b="0" i="0" baseline="0" dirty="0"/>
              <a:t> setting to reduce the chance of feedback being perceived as </a:t>
            </a:r>
            <a:r>
              <a:rPr lang="en-CA" b="1" i="1" baseline="0" dirty="0"/>
              <a:t>threatening</a:t>
            </a:r>
            <a:endParaRPr lang="en-CA" b="0" i="0" baseline="0" dirty="0"/>
          </a:p>
          <a:p>
            <a:pPr marL="628650" lvl="1" indent="-171450">
              <a:buFont typeface="Arial" panose="020B0604020202020204" pitchFamily="34" charset="0"/>
              <a:buChar char="•"/>
            </a:pPr>
            <a:r>
              <a:rPr lang="en-CA" b="0" i="0" baseline="0" dirty="0"/>
              <a:t>Feedback that is threatening to self-esteem may be rejected (van de Ridder 2015)</a:t>
            </a:r>
            <a:endParaRPr lang="en-US" dirty="0"/>
          </a:p>
          <a:p>
            <a:endParaRPr lang="en-US" dirty="0"/>
          </a:p>
          <a:p>
            <a:r>
              <a:rPr lang="en-US" b="1" u="sng" dirty="0"/>
              <a:t>Supplemental Background Info:</a:t>
            </a:r>
            <a:endParaRPr lang="en-US" dirty="0"/>
          </a:p>
          <a:p>
            <a:pPr marL="0" indent="0">
              <a:buFont typeface="Arial" panose="020B0604020202020204" pitchFamily="34" charset="0"/>
              <a:buNone/>
            </a:pPr>
            <a:endParaRPr lang="en-US" dirty="0"/>
          </a:p>
          <a:p>
            <a:pPr marL="0" indent="0">
              <a:buFont typeface="Arial" panose="020B0604020202020204" pitchFamily="34" charset="0"/>
              <a:buNone/>
            </a:pPr>
            <a:r>
              <a:rPr lang="en-US" b="1" u="sng" dirty="0"/>
              <a:t>References/Resources:</a:t>
            </a:r>
          </a:p>
          <a:p>
            <a:pPr marL="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sz="1200" dirty="0"/>
              <a:t>van de Ridder JMM, </a:t>
            </a:r>
            <a:r>
              <a:rPr lang="en-CA" sz="1200" dirty="0" err="1"/>
              <a:t>McGaghie</a:t>
            </a:r>
            <a:r>
              <a:rPr lang="en-CA" sz="1200" dirty="0"/>
              <a:t> WC, </a:t>
            </a:r>
            <a:r>
              <a:rPr lang="en-CA" sz="1200" dirty="0" err="1"/>
              <a:t>Stokking</a:t>
            </a:r>
            <a:r>
              <a:rPr lang="en-CA" sz="1200" dirty="0"/>
              <a:t> KM, &amp; ten Cate, OTJ. Variables that affect the process and outcome of feedback, relevant for medical training: a meta-review. </a:t>
            </a:r>
            <a:r>
              <a:rPr lang="en-CA" sz="1200" i="1" dirty="0"/>
              <a:t>Med Educ </a:t>
            </a:r>
            <a:r>
              <a:rPr lang="en-CA" sz="1200" dirty="0"/>
              <a:t>2015;49:658-673.</a:t>
            </a:r>
          </a:p>
          <a:p>
            <a:pPr marL="171450" indent="-171450">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809CD35-84A2-D44B-BD19-53877E903315}" type="slidenum">
              <a:rPr lang="en-US" smtClean="0"/>
              <a:t>21</a:t>
            </a:fld>
            <a:endParaRPr lang="en-US"/>
          </a:p>
        </p:txBody>
      </p:sp>
    </p:spTree>
    <p:extLst>
      <p:ext uri="{BB962C8B-B14F-4D97-AF65-F5344CB8AC3E}">
        <p14:creationId xmlns:p14="http://schemas.microsoft.com/office/powerpoint/2010/main" val="31356351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u="sng" dirty="0"/>
              <a:t>Talking Points:</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b="1" i="1" baseline="0" dirty="0"/>
              <a:t>Identify feedback as such.</a:t>
            </a:r>
            <a:r>
              <a:rPr lang="en-CA" b="0" i="0" baseline="0" dirty="0"/>
              <a:t>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b="0" i="0" baseline="0" dirty="0"/>
              <a:t>This provides the trainee with a </a:t>
            </a:r>
            <a:r>
              <a:rPr lang="en-CA" b="1" i="1" baseline="0" dirty="0"/>
              <a:t>verbal cue </a:t>
            </a:r>
            <a:r>
              <a:rPr lang="en-CA" b="0" i="0" baseline="0" dirty="0"/>
              <a:t>that can help them prepare for receiving feedback, and potentially </a:t>
            </a:r>
            <a:r>
              <a:rPr lang="en-CA" b="1" i="1" baseline="0" dirty="0"/>
              <a:t>clarify the feedback request </a:t>
            </a:r>
            <a:r>
              <a:rPr lang="en-CA" b="0" i="0" baseline="0" dirty="0"/>
              <a:t>or need.</a:t>
            </a:r>
            <a:endParaRPr lang="en-CA" baseline="0" dirty="0"/>
          </a:p>
          <a:p>
            <a:endParaRPr lang="en-US" dirty="0"/>
          </a:p>
          <a:p>
            <a:r>
              <a:rPr lang="en-US" b="1" u="sng" dirty="0"/>
              <a:t>Supplemental Background Info:</a:t>
            </a:r>
            <a:endParaRPr lang="en-US" dirty="0"/>
          </a:p>
          <a:p>
            <a:pPr marL="0" indent="0">
              <a:buFont typeface="Arial" panose="020B0604020202020204" pitchFamily="34" charset="0"/>
              <a:buNone/>
            </a:pPr>
            <a:endParaRPr lang="en-US" dirty="0"/>
          </a:p>
          <a:p>
            <a:pPr marL="0" indent="0">
              <a:buFont typeface="Arial" panose="020B0604020202020204" pitchFamily="34" charset="0"/>
              <a:buNone/>
            </a:pPr>
            <a:r>
              <a:rPr lang="en-US" b="1" u="sng" dirty="0"/>
              <a:t>References/Resources:</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0809CD35-84A2-D44B-BD19-53877E903315}" type="slidenum">
              <a:rPr lang="en-US" smtClean="0"/>
              <a:t>22</a:t>
            </a:fld>
            <a:endParaRPr lang="en-US"/>
          </a:p>
        </p:txBody>
      </p:sp>
    </p:spTree>
    <p:extLst>
      <p:ext uri="{BB962C8B-B14F-4D97-AF65-F5344CB8AC3E}">
        <p14:creationId xmlns:p14="http://schemas.microsoft.com/office/powerpoint/2010/main" val="15590320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u="sng" dirty="0"/>
              <a:t>Talking Points:</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b="1" i="1" baseline="0" dirty="0"/>
              <a:t>Factually describe </a:t>
            </a:r>
            <a:r>
              <a:rPr lang="en-CA" baseline="0" dirty="0"/>
              <a:t>performance. Describe what you </a:t>
            </a:r>
            <a:r>
              <a:rPr lang="en-CA" b="1" i="1" u="none" baseline="0" dirty="0"/>
              <a:t>saw</a:t>
            </a:r>
            <a:r>
              <a:rPr lang="en-CA" baseline="0" dirty="0"/>
              <a:t> and </a:t>
            </a:r>
            <a:r>
              <a:rPr lang="en-CA" b="1" i="1" u="none" baseline="0" dirty="0"/>
              <a:t>heard</a:t>
            </a:r>
            <a:r>
              <a:rPr lang="en-CA" baseline="0" dirty="0"/>
              <a:t>, what the </a:t>
            </a:r>
            <a:r>
              <a:rPr lang="en-CA" b="1" i="1" baseline="0" dirty="0"/>
              <a:t>processes</a:t>
            </a:r>
            <a:r>
              <a:rPr lang="en-CA" baseline="0" dirty="0"/>
              <a:t> and </a:t>
            </a:r>
            <a:r>
              <a:rPr lang="en-CA" b="1" i="1" baseline="0" dirty="0"/>
              <a:t>outcomes</a:t>
            </a:r>
            <a:r>
              <a:rPr lang="en-CA" baseline="0" dirty="0"/>
              <a:t> of the trainees actions were. (</a:t>
            </a:r>
            <a:r>
              <a:rPr lang="en-CA" baseline="0" dirty="0" err="1"/>
              <a:t>Telio</a:t>
            </a:r>
            <a:r>
              <a:rPr lang="en-CA" baseline="0" dirty="0"/>
              <a:t> 2016))</a:t>
            </a:r>
          </a:p>
          <a:p>
            <a:pPr marL="171450" lvl="0" indent="-171450">
              <a:buFont typeface="Arial" panose="020B0604020202020204" pitchFamily="34" charset="0"/>
              <a:buChar char="•"/>
            </a:pPr>
            <a:r>
              <a:rPr lang="en-CA" baseline="0" dirty="0"/>
              <a:t>Avoid </a:t>
            </a:r>
            <a:r>
              <a:rPr lang="en-CA" b="1" i="1" baseline="0" dirty="0"/>
              <a:t>jargon or metaphors</a:t>
            </a:r>
            <a:r>
              <a:rPr lang="en-CA" baseline="0" dirty="0"/>
              <a:t>. Use </a:t>
            </a:r>
            <a:r>
              <a:rPr lang="en-CA" b="1" i="1" baseline="0" dirty="0"/>
              <a:t>plain</a:t>
            </a:r>
            <a:r>
              <a:rPr lang="en-CA" baseline="0" dirty="0"/>
              <a:t> language and provide feedback in a </a:t>
            </a:r>
            <a:r>
              <a:rPr lang="en-CA" b="1" i="1" baseline="0" dirty="0"/>
              <a:t>respectful manner</a:t>
            </a:r>
            <a:r>
              <a:rPr lang="en-CA" baseline="0" dirty="0"/>
              <a:t>. (van de Ridder 2015))</a:t>
            </a:r>
          </a:p>
          <a:p>
            <a:endParaRPr lang="en-US" dirty="0"/>
          </a:p>
          <a:p>
            <a:r>
              <a:rPr lang="en-US" b="1" u="sng" dirty="0"/>
              <a:t>Supplemental Background Info:</a:t>
            </a:r>
            <a:endParaRPr lang="en-US" dirty="0"/>
          </a:p>
          <a:p>
            <a:pPr marL="0" indent="0">
              <a:buFont typeface="Arial" panose="020B0604020202020204" pitchFamily="34" charset="0"/>
              <a:buNone/>
            </a:pPr>
            <a:endParaRPr lang="en-US" dirty="0"/>
          </a:p>
          <a:p>
            <a:pPr marL="0" indent="0">
              <a:buFont typeface="Arial" panose="020B0604020202020204" pitchFamily="34" charset="0"/>
              <a:buNone/>
            </a:pPr>
            <a:r>
              <a:rPr lang="en-US" b="1" u="sng" dirty="0"/>
              <a:t>References/Resources:</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sz="1200" baseline="0" dirty="0" err="1"/>
              <a:t>Telio</a:t>
            </a:r>
            <a:r>
              <a:rPr lang="en-CA" sz="1200" baseline="0" dirty="0"/>
              <a:t> S, </a:t>
            </a:r>
            <a:r>
              <a:rPr lang="en-CA" sz="1200" baseline="0" dirty="0" err="1"/>
              <a:t>Regher</a:t>
            </a:r>
            <a:r>
              <a:rPr lang="en-CA" sz="1200" baseline="0" dirty="0"/>
              <a:t> G, &amp; </a:t>
            </a:r>
            <a:r>
              <a:rPr lang="en-CA" sz="1200" baseline="0" dirty="0" err="1"/>
              <a:t>Ajjawi</a:t>
            </a:r>
            <a:r>
              <a:rPr lang="en-CA" sz="1200" baseline="0" dirty="0"/>
              <a:t> R. Feedback and the educational alliance: examining credibility judgements and their consequences. Med Educ 2016;50:933-942.</a:t>
            </a:r>
            <a:endParaRPr lang="en-CA" sz="1200" dirty="0"/>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sz="1200" dirty="0"/>
              <a:t>van de Ridder JMM, </a:t>
            </a:r>
            <a:r>
              <a:rPr lang="en-CA" sz="1200" dirty="0" err="1"/>
              <a:t>McGaghie</a:t>
            </a:r>
            <a:r>
              <a:rPr lang="en-CA" sz="1200" dirty="0"/>
              <a:t> WC, </a:t>
            </a:r>
            <a:r>
              <a:rPr lang="en-CA" sz="1200" dirty="0" err="1"/>
              <a:t>Stokking</a:t>
            </a:r>
            <a:r>
              <a:rPr lang="en-CA" sz="1200" dirty="0"/>
              <a:t> KM, &amp; ten Cate, OTJ. Variables that affect the process and outcome of feedback, relevant for medical training: a meta-review. </a:t>
            </a:r>
            <a:r>
              <a:rPr lang="en-CA" sz="1200" i="1" dirty="0"/>
              <a:t>Med Educ </a:t>
            </a:r>
            <a:r>
              <a:rPr lang="en-CA" sz="1200" dirty="0"/>
              <a:t>2015;49:658-673.</a:t>
            </a:r>
          </a:p>
          <a:p>
            <a:pPr marL="0" indent="0">
              <a:buFont typeface="Arial" panose="020B0604020202020204" pitchFamily="34" charset="0"/>
              <a:buNone/>
            </a:pPr>
            <a:endParaRPr lang="en-US" dirty="0"/>
          </a:p>
          <a:p>
            <a:endParaRPr lang="en-US" dirty="0"/>
          </a:p>
        </p:txBody>
      </p:sp>
      <p:sp>
        <p:nvSpPr>
          <p:cNvPr id="4" name="Slide Number Placeholder 3"/>
          <p:cNvSpPr>
            <a:spLocks noGrp="1"/>
          </p:cNvSpPr>
          <p:nvPr>
            <p:ph type="sldNum" sz="quarter" idx="10"/>
          </p:nvPr>
        </p:nvSpPr>
        <p:spPr/>
        <p:txBody>
          <a:bodyPr/>
          <a:lstStyle/>
          <a:p>
            <a:fld id="{0809CD35-84A2-D44B-BD19-53877E903315}" type="slidenum">
              <a:rPr lang="en-US" smtClean="0"/>
              <a:t>23</a:t>
            </a:fld>
            <a:endParaRPr lang="en-US"/>
          </a:p>
        </p:txBody>
      </p:sp>
    </p:spTree>
    <p:extLst>
      <p:ext uri="{BB962C8B-B14F-4D97-AF65-F5344CB8AC3E}">
        <p14:creationId xmlns:p14="http://schemas.microsoft.com/office/powerpoint/2010/main" val="35065481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u="sng" dirty="0"/>
              <a:t>Talking Points:</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b="1" i="1" baseline="0" dirty="0"/>
              <a:t>Both trainee and supervisor </a:t>
            </a:r>
            <a:r>
              <a:rPr lang="en-CA" b="0" i="0" baseline="0" dirty="0"/>
              <a:t>should be invited to </a:t>
            </a:r>
            <a:r>
              <a:rPr lang="en-CA" b="1" i="1" baseline="0" dirty="0"/>
              <a:t>reflect on the trainee’s performance, </a:t>
            </a:r>
            <a:r>
              <a:rPr lang="en-CA" b="0" i="0" baseline="0" dirty="0"/>
              <a:t>and have a discussion about it.</a:t>
            </a:r>
            <a:endParaRPr lang="en-CA" b="1" i="1" baseline="0" dirty="0"/>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b="0" i="0" baseline="0" dirty="0"/>
              <a:t>If possible, the discussion can be </a:t>
            </a:r>
            <a:r>
              <a:rPr lang="en-CA" b="1" i="1" baseline="0" dirty="0"/>
              <a:t>anchored </a:t>
            </a:r>
            <a:r>
              <a:rPr lang="en-CA" b="0" i="0" baseline="0" dirty="0"/>
              <a:t>in the trainee’s existing </a:t>
            </a:r>
            <a:r>
              <a:rPr lang="en-CA" baseline="0" dirty="0"/>
              <a:t>performance or educational </a:t>
            </a:r>
            <a:r>
              <a:rPr lang="en-CA" b="1" i="1" baseline="0" dirty="0"/>
              <a:t>goals</a:t>
            </a:r>
            <a:r>
              <a:rPr lang="en-CA" b="0" i="0" baseline="30000" dirty="0"/>
              <a:t>1</a:t>
            </a:r>
            <a:r>
              <a:rPr lang="en-CA" baseline="0" dirty="0"/>
              <a:t> –</a:t>
            </a:r>
            <a:r>
              <a:rPr lang="en-CA" b="1" i="1" baseline="0" dirty="0"/>
              <a:t>SPECIFIC</a:t>
            </a:r>
            <a:r>
              <a:rPr lang="en-CA" baseline="0" dirty="0"/>
              <a:t> to that learner for that activity. MAY consider </a:t>
            </a:r>
            <a:r>
              <a:rPr lang="en-CA" b="1" i="1" baseline="0" dirty="0"/>
              <a:t>rotation specific </a:t>
            </a:r>
            <a:r>
              <a:rPr lang="en-CA" baseline="0" dirty="0"/>
              <a:t>or daily </a:t>
            </a:r>
            <a:r>
              <a:rPr lang="en-CA" b="1" i="1" baseline="0" dirty="0"/>
              <a:t>personal goals </a:t>
            </a:r>
            <a:r>
              <a:rPr lang="en-CA" baseline="0" dirty="0"/>
              <a:t>(van de Ridder 2015)</a:t>
            </a:r>
            <a:endParaRPr lang="en-US" dirty="0"/>
          </a:p>
          <a:p>
            <a:endParaRPr lang="en-US" dirty="0"/>
          </a:p>
          <a:p>
            <a:r>
              <a:rPr lang="en-US" b="1" u="sng" dirty="0"/>
              <a:t>Supplemental Background Info:</a:t>
            </a:r>
          </a:p>
          <a:p>
            <a:pPr marL="0" indent="0">
              <a:buFont typeface="Arial" panose="020B0604020202020204" pitchFamily="34" charset="0"/>
              <a:buNone/>
            </a:pPr>
            <a:r>
              <a:rPr lang="en-US" baseline="30000" dirty="0"/>
              <a:t>1</a:t>
            </a:r>
            <a:r>
              <a:rPr lang="en-US" dirty="0"/>
              <a:t>Feedback that is given within the context of a defined performance goal has been shown to be more effective in improving performance than feedback given outside this context (van de Ridder 2015)</a:t>
            </a:r>
          </a:p>
          <a:p>
            <a:pPr marL="0" indent="0">
              <a:buFont typeface="Arial" panose="020B0604020202020204" pitchFamily="34" charset="0"/>
              <a:buNone/>
            </a:pPr>
            <a:endParaRPr lang="en-US" dirty="0"/>
          </a:p>
          <a:p>
            <a:pPr marL="0" indent="0">
              <a:buFont typeface="Arial" panose="020B0604020202020204" pitchFamily="34" charset="0"/>
              <a:buNone/>
            </a:pPr>
            <a:r>
              <a:rPr lang="en-US" b="1" u="sng" dirty="0"/>
              <a:t>References/Resources:</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sz="1200" dirty="0"/>
              <a:t>van de Ridder JMM, </a:t>
            </a:r>
            <a:r>
              <a:rPr lang="en-CA" sz="1200" dirty="0" err="1"/>
              <a:t>McGaghie</a:t>
            </a:r>
            <a:r>
              <a:rPr lang="en-CA" sz="1200" dirty="0"/>
              <a:t> WC, </a:t>
            </a:r>
            <a:r>
              <a:rPr lang="en-CA" sz="1200" dirty="0" err="1"/>
              <a:t>Stokking</a:t>
            </a:r>
            <a:r>
              <a:rPr lang="en-CA" sz="1200" dirty="0"/>
              <a:t> KM, &amp; ten Cate, OTJ. Variables that affect the process and outcome of feedback, relevant for medical training: a meta-review. </a:t>
            </a:r>
            <a:r>
              <a:rPr lang="en-CA" sz="1200" i="1" dirty="0"/>
              <a:t>Med Educ </a:t>
            </a:r>
            <a:r>
              <a:rPr lang="en-CA" sz="1200" dirty="0"/>
              <a:t>2015;49:658-673.</a:t>
            </a:r>
          </a:p>
          <a:p>
            <a:pPr marL="0" indent="0">
              <a:buFont typeface="Arial" panose="020B0604020202020204" pitchFamily="34" charset="0"/>
              <a:buNone/>
            </a:pPr>
            <a:endParaRPr lang="en-US" b="1" dirty="0"/>
          </a:p>
          <a:p>
            <a:endParaRPr lang="en-US" dirty="0"/>
          </a:p>
        </p:txBody>
      </p:sp>
      <p:sp>
        <p:nvSpPr>
          <p:cNvPr id="4" name="Slide Number Placeholder 3"/>
          <p:cNvSpPr>
            <a:spLocks noGrp="1"/>
          </p:cNvSpPr>
          <p:nvPr>
            <p:ph type="sldNum" sz="quarter" idx="10"/>
          </p:nvPr>
        </p:nvSpPr>
        <p:spPr/>
        <p:txBody>
          <a:bodyPr/>
          <a:lstStyle/>
          <a:p>
            <a:fld id="{0809CD35-84A2-D44B-BD19-53877E903315}" type="slidenum">
              <a:rPr lang="en-US" smtClean="0"/>
              <a:t>24</a:t>
            </a:fld>
            <a:endParaRPr lang="en-US"/>
          </a:p>
        </p:txBody>
      </p:sp>
    </p:spTree>
    <p:extLst>
      <p:ext uri="{BB962C8B-B14F-4D97-AF65-F5344CB8AC3E}">
        <p14:creationId xmlns:p14="http://schemas.microsoft.com/office/powerpoint/2010/main" val="19265157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u="sng" dirty="0"/>
              <a:t>Talking Points:</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b="1" i="1" baseline="0" dirty="0"/>
              <a:t>Have a conversation </a:t>
            </a:r>
            <a:r>
              <a:rPr lang="en-CA" b="0" i="0" baseline="0" dirty="0"/>
              <a:t>for</a:t>
            </a:r>
            <a:r>
              <a:rPr lang="en-CA" b="1" i="1" baseline="0" dirty="0"/>
              <a:t> </a:t>
            </a:r>
            <a:r>
              <a:rPr lang="en-CA" baseline="0" dirty="0"/>
              <a:t>performance change.</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baseline="0" dirty="0"/>
              <a:t>Support trainee in developing an </a:t>
            </a:r>
            <a:r>
              <a:rPr lang="en-CA" b="1" i="1" baseline="0" dirty="0"/>
              <a:t>action plan </a:t>
            </a:r>
            <a:r>
              <a:rPr lang="en-CA" baseline="0" dirty="0"/>
              <a:t>to achieve goals and </a:t>
            </a:r>
            <a:r>
              <a:rPr lang="en-CA" b="1" i="1" baseline="0" dirty="0"/>
              <a:t>incorporate feedback</a:t>
            </a:r>
            <a:r>
              <a:rPr lang="en-CA" baseline="0" dirty="0"/>
              <a:t>.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r>
              <a:rPr lang="en-US" b="1" u="sng" dirty="0"/>
              <a:t>Supplemental Background Info:</a:t>
            </a:r>
          </a:p>
          <a:p>
            <a:pPr marL="0" indent="0">
              <a:buFont typeface="Arial" panose="020B0604020202020204" pitchFamily="34" charset="0"/>
              <a:buNone/>
            </a:pPr>
            <a:endParaRPr lang="en-US" dirty="0"/>
          </a:p>
          <a:p>
            <a:pPr marL="0" indent="0">
              <a:buFont typeface="Arial" panose="020B0604020202020204" pitchFamily="34" charset="0"/>
              <a:buNone/>
            </a:pPr>
            <a:r>
              <a:rPr lang="en-US" b="1" u="sng" dirty="0"/>
              <a:t>References/Resources:</a:t>
            </a:r>
          </a:p>
          <a:p>
            <a:pPr marL="0" indent="0">
              <a:buFont typeface="Arial" panose="020B0604020202020204" pitchFamily="34" charset="0"/>
              <a:buNone/>
            </a:pPr>
            <a:r>
              <a:rPr lang="en-CA" b="0" u="none" dirty="0">
                <a:solidFill>
                  <a:schemeClr val="tx1"/>
                </a:solidFill>
                <a:hlinkClick r:id="rId3">
                  <a:extLst>
                    <a:ext uri="{A12FA001-AC4F-418D-AE19-62706E023703}">
                      <ahyp:hlinkClr xmlns:ahyp="http://schemas.microsoft.com/office/drawing/2018/hyperlinkcolor" val="tx"/>
                    </a:ext>
                  </a:extLst>
                </a:hlinkClick>
              </a:rPr>
              <a:t>http://www.royalcollege.ca/rcsite/cbd/implementation/wbas/coaching-and-cbd-e</a:t>
            </a:r>
            <a:endParaRPr lang="en-US" b="0" u="none" dirty="0">
              <a:solidFill>
                <a:schemeClr val="tx1"/>
              </a:solidFill>
            </a:endParaRPr>
          </a:p>
          <a:p>
            <a:endParaRPr lang="en-US" dirty="0"/>
          </a:p>
        </p:txBody>
      </p:sp>
      <p:sp>
        <p:nvSpPr>
          <p:cNvPr id="4" name="Slide Number Placeholder 3"/>
          <p:cNvSpPr>
            <a:spLocks noGrp="1"/>
          </p:cNvSpPr>
          <p:nvPr>
            <p:ph type="sldNum" sz="quarter" idx="10"/>
          </p:nvPr>
        </p:nvSpPr>
        <p:spPr/>
        <p:txBody>
          <a:bodyPr/>
          <a:lstStyle/>
          <a:p>
            <a:fld id="{0809CD35-84A2-D44B-BD19-53877E903315}" type="slidenum">
              <a:rPr lang="en-US" smtClean="0"/>
              <a:t>25</a:t>
            </a:fld>
            <a:endParaRPr lang="en-US"/>
          </a:p>
        </p:txBody>
      </p:sp>
    </p:spTree>
    <p:extLst>
      <p:ext uri="{BB962C8B-B14F-4D97-AF65-F5344CB8AC3E}">
        <p14:creationId xmlns:p14="http://schemas.microsoft.com/office/powerpoint/2010/main" val="17966963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u="sng" dirty="0"/>
              <a:t>Talking Points:</a:t>
            </a:r>
          </a:p>
          <a:p>
            <a:pPr marL="171450" indent="-171450">
              <a:buFont typeface="Arial" panose="020B0604020202020204" pitchFamily="34" charset="0"/>
              <a:buChar char="•"/>
            </a:pPr>
            <a:r>
              <a:rPr lang="en-US" dirty="0"/>
              <a:t>Come up with a </a:t>
            </a:r>
            <a:r>
              <a:rPr lang="en-US" b="1" i="1" dirty="0"/>
              <a:t>mutually agreed upon plan</a:t>
            </a:r>
            <a:r>
              <a:rPr lang="en-US" dirty="0"/>
              <a:t> for actionable next steps through </a:t>
            </a:r>
            <a:r>
              <a:rPr lang="en-US" b="1" i="1" dirty="0"/>
              <a:t>dialogue</a:t>
            </a:r>
            <a:r>
              <a:rPr lang="en-US" dirty="0"/>
              <a:t>.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Steps should be concrete, actionable and focused, and </a:t>
            </a:r>
            <a:r>
              <a:rPr lang="en-CA" baseline="0" dirty="0"/>
              <a:t>incorporate the perspective of both the learner and the teacher.</a:t>
            </a:r>
            <a:endParaRPr lang="en-US" dirty="0"/>
          </a:p>
          <a:p>
            <a:pPr marL="171450" indent="-171450">
              <a:buFont typeface="Arial" panose="020B0604020202020204" pitchFamily="34" charset="0"/>
              <a:buChar char="•"/>
            </a:pPr>
            <a:r>
              <a:rPr lang="en-US" dirty="0"/>
              <a:t>Set a time to </a:t>
            </a:r>
            <a:r>
              <a:rPr lang="en-US" b="1" i="1" dirty="0"/>
              <a:t>follow up</a:t>
            </a:r>
            <a:r>
              <a:rPr lang="en-US" dirty="0"/>
              <a:t>, and decide </a:t>
            </a:r>
            <a:r>
              <a:rPr lang="en-US" b="1" i="1" dirty="0"/>
              <a:t>who will do so</a:t>
            </a:r>
            <a:r>
              <a:rPr lang="en-US" dirty="0"/>
              <a:t>.</a:t>
            </a:r>
          </a:p>
          <a:p>
            <a:endParaRPr lang="en-US" dirty="0"/>
          </a:p>
          <a:p>
            <a:r>
              <a:rPr lang="en-US" b="1" u="sng" dirty="0"/>
              <a:t>Supplemental Background Info:</a:t>
            </a:r>
            <a:endParaRPr lang="en-US" dirty="0"/>
          </a:p>
          <a:p>
            <a:pPr marL="0" indent="0">
              <a:buFont typeface="Arial" panose="020B0604020202020204" pitchFamily="34" charset="0"/>
              <a:buNone/>
            </a:pPr>
            <a:endParaRPr lang="en-US" dirty="0"/>
          </a:p>
          <a:p>
            <a:pPr marL="0" indent="0">
              <a:buFont typeface="Arial" panose="020B0604020202020204" pitchFamily="34" charset="0"/>
              <a:buNone/>
            </a:pPr>
            <a:r>
              <a:rPr lang="en-US" b="1" u="sng" dirty="0"/>
              <a:t>References/Resources:</a:t>
            </a:r>
            <a:endParaRPr lang="en-US" dirty="0"/>
          </a:p>
          <a:p>
            <a:endParaRPr lang="en-US" dirty="0"/>
          </a:p>
        </p:txBody>
      </p:sp>
      <p:sp>
        <p:nvSpPr>
          <p:cNvPr id="4" name="Slide Number Placeholder 3"/>
          <p:cNvSpPr>
            <a:spLocks noGrp="1"/>
          </p:cNvSpPr>
          <p:nvPr>
            <p:ph type="sldNum" sz="quarter" idx="10"/>
          </p:nvPr>
        </p:nvSpPr>
        <p:spPr/>
        <p:txBody>
          <a:bodyPr/>
          <a:lstStyle/>
          <a:p>
            <a:fld id="{0809CD35-84A2-D44B-BD19-53877E903315}" type="slidenum">
              <a:rPr lang="en-US" smtClean="0"/>
              <a:t>26</a:t>
            </a:fld>
            <a:endParaRPr lang="en-US"/>
          </a:p>
        </p:txBody>
      </p:sp>
    </p:spTree>
    <p:extLst>
      <p:ext uri="{BB962C8B-B14F-4D97-AF65-F5344CB8AC3E}">
        <p14:creationId xmlns:p14="http://schemas.microsoft.com/office/powerpoint/2010/main" val="13937338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u="none" dirty="0"/>
              <a:t>From Sue GT: </a:t>
            </a:r>
          </a:p>
          <a:p>
            <a:endParaRPr lang="en-US" b="1" i="0" u="none" dirty="0"/>
          </a:p>
          <a:p>
            <a:r>
              <a:rPr lang="en-US" b="0" i="1" u="none" dirty="0"/>
              <a:t>These cases were ‘crowdsourced’ in 2017-18 and then validated in 2019</a:t>
            </a:r>
          </a:p>
        </p:txBody>
      </p:sp>
      <p:sp>
        <p:nvSpPr>
          <p:cNvPr id="4" name="Slide Number Placeholder 3"/>
          <p:cNvSpPr>
            <a:spLocks noGrp="1"/>
          </p:cNvSpPr>
          <p:nvPr>
            <p:ph type="sldNum" sz="quarter" idx="10"/>
          </p:nvPr>
        </p:nvSpPr>
        <p:spPr/>
        <p:txBody>
          <a:bodyPr/>
          <a:lstStyle/>
          <a:p>
            <a:fld id="{0809CD35-84A2-D44B-BD19-53877E903315}" type="slidenum">
              <a:rPr lang="en-US" smtClean="0"/>
              <a:t>27</a:t>
            </a:fld>
            <a:endParaRPr lang="en-US"/>
          </a:p>
        </p:txBody>
      </p:sp>
    </p:spTree>
    <p:extLst>
      <p:ext uri="{BB962C8B-B14F-4D97-AF65-F5344CB8AC3E}">
        <p14:creationId xmlns:p14="http://schemas.microsoft.com/office/powerpoint/2010/main" val="8888838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u="none" dirty="0"/>
              <a:t>From Sue GT: a few edits </a:t>
            </a:r>
          </a:p>
          <a:p>
            <a:endParaRPr lang="en-US" b="1" i="0" u="none" dirty="0"/>
          </a:p>
          <a:p>
            <a:endParaRPr lang="en-US" b="1" i="0" u="none" dirty="0"/>
          </a:p>
          <a:p>
            <a:endParaRPr lang="en-US" b="1" i="0" u="none" dirty="0"/>
          </a:p>
          <a:p>
            <a:r>
              <a:rPr lang="en-US" b="1" i="0" u="sng" dirty="0"/>
              <a:t>Talking Points:</a:t>
            </a:r>
          </a:p>
          <a:p>
            <a:endParaRPr lang="en-US" dirty="0"/>
          </a:p>
          <a:p>
            <a:endParaRPr lang="en-US" dirty="0"/>
          </a:p>
          <a:p>
            <a:r>
              <a:rPr lang="en-US" b="1" u="sng" dirty="0"/>
              <a:t>Supplemental Background Info:</a:t>
            </a:r>
            <a:endParaRPr lang="en-US" dirty="0"/>
          </a:p>
          <a:p>
            <a:pPr marL="0" indent="0">
              <a:buFont typeface="Arial" panose="020B0604020202020204" pitchFamily="34" charset="0"/>
              <a:buNone/>
            </a:pPr>
            <a:endParaRPr lang="en-US" dirty="0"/>
          </a:p>
          <a:p>
            <a:pPr marL="0" indent="0">
              <a:buFont typeface="Arial" panose="020B0604020202020204" pitchFamily="34" charset="0"/>
              <a:buNone/>
            </a:pPr>
            <a:endParaRPr lang="en-US" dirty="0"/>
          </a:p>
          <a:p>
            <a:pPr marL="0" indent="0">
              <a:buFont typeface="Arial" panose="020B0604020202020204" pitchFamily="34" charset="0"/>
              <a:buNone/>
            </a:pPr>
            <a:r>
              <a:rPr lang="en-US" b="1" u="sng" dirty="0"/>
              <a:t>References/Resources:</a:t>
            </a:r>
            <a:endParaRPr lang="en-US" dirty="0"/>
          </a:p>
          <a:p>
            <a:endParaRPr lang="en-US" dirty="0"/>
          </a:p>
        </p:txBody>
      </p:sp>
      <p:sp>
        <p:nvSpPr>
          <p:cNvPr id="4" name="Slide Number Placeholder 3"/>
          <p:cNvSpPr>
            <a:spLocks noGrp="1"/>
          </p:cNvSpPr>
          <p:nvPr>
            <p:ph type="sldNum" sz="quarter" idx="10"/>
          </p:nvPr>
        </p:nvSpPr>
        <p:spPr/>
        <p:txBody>
          <a:bodyPr/>
          <a:lstStyle/>
          <a:p>
            <a:fld id="{0809CD35-84A2-D44B-BD19-53877E903315}" type="slidenum">
              <a:rPr lang="en-US" smtClean="0"/>
              <a:t>28</a:t>
            </a:fld>
            <a:endParaRPr lang="en-US"/>
          </a:p>
        </p:txBody>
      </p:sp>
    </p:spTree>
    <p:extLst>
      <p:ext uri="{BB962C8B-B14F-4D97-AF65-F5344CB8AC3E}">
        <p14:creationId xmlns:p14="http://schemas.microsoft.com/office/powerpoint/2010/main" val="358425084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Option 1.</a:t>
            </a:r>
          </a:p>
          <a:p>
            <a:r>
              <a:rPr lang="en-US" dirty="0"/>
              <a:t>Post screen</a:t>
            </a:r>
            <a:r>
              <a:rPr lang="en-US" baseline="0" dirty="0"/>
              <a:t> grab of new slide. Make sure resources are listed in the new screen grab.</a:t>
            </a:r>
          </a:p>
          <a:p>
            <a:endParaRPr lang="en-US" baseline="0" dirty="0"/>
          </a:p>
          <a:p>
            <a:r>
              <a:rPr lang="en-US" baseline="0" dirty="0"/>
              <a:t>Option 2. </a:t>
            </a:r>
          </a:p>
          <a:p>
            <a:r>
              <a:rPr lang="en-US" baseline="0" dirty="0"/>
              <a:t>Live demo/ tour of the resources.</a:t>
            </a:r>
            <a:endParaRPr lang="en-US" dirty="0"/>
          </a:p>
        </p:txBody>
      </p:sp>
      <p:sp>
        <p:nvSpPr>
          <p:cNvPr id="4" name="Slide Number Placeholder 3"/>
          <p:cNvSpPr>
            <a:spLocks noGrp="1"/>
          </p:cNvSpPr>
          <p:nvPr>
            <p:ph type="sldNum" sz="quarter" idx="10"/>
          </p:nvPr>
        </p:nvSpPr>
        <p:spPr/>
        <p:txBody>
          <a:bodyPr/>
          <a:lstStyle/>
          <a:p>
            <a:fld id="{0809CD35-84A2-D44B-BD19-53877E903315}" type="slidenum">
              <a:rPr lang="en-US" smtClean="0"/>
              <a:t>29</a:t>
            </a:fld>
            <a:endParaRPr lang="en-US"/>
          </a:p>
        </p:txBody>
      </p:sp>
    </p:spTree>
    <p:extLst>
      <p:ext uri="{BB962C8B-B14F-4D97-AF65-F5344CB8AC3E}">
        <p14:creationId xmlns:p14="http://schemas.microsoft.com/office/powerpoint/2010/main" val="42850139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09CD35-84A2-D44B-BD19-53877E903315}" type="slidenum">
              <a:rPr lang="en-US" smtClean="0"/>
              <a:t>3</a:t>
            </a:fld>
            <a:endParaRPr lang="en-US"/>
          </a:p>
        </p:txBody>
      </p:sp>
    </p:spTree>
    <p:extLst>
      <p:ext uri="{BB962C8B-B14F-4D97-AF65-F5344CB8AC3E}">
        <p14:creationId xmlns:p14="http://schemas.microsoft.com/office/powerpoint/2010/main" val="144012016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0809CD35-84A2-D44B-BD19-53877E903315}" type="slidenum">
              <a:rPr lang="en-US" smtClean="0"/>
              <a:t>30</a:t>
            </a:fld>
            <a:endParaRPr lang="en-US"/>
          </a:p>
        </p:txBody>
      </p:sp>
    </p:spTree>
    <p:extLst>
      <p:ext uri="{BB962C8B-B14F-4D97-AF65-F5344CB8AC3E}">
        <p14:creationId xmlns:p14="http://schemas.microsoft.com/office/powerpoint/2010/main" val="41426631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Sue GT: </a:t>
            </a:r>
          </a:p>
          <a:p>
            <a:r>
              <a:rPr lang="en-US" dirty="0"/>
              <a:t>revisit objectives?</a:t>
            </a:r>
          </a:p>
          <a:p>
            <a:r>
              <a:rPr lang="en-US" dirty="0"/>
              <a:t>Other slides with more cases?</a:t>
            </a:r>
          </a:p>
        </p:txBody>
      </p:sp>
      <p:sp>
        <p:nvSpPr>
          <p:cNvPr id="4" name="Slide Number Placeholder 3"/>
          <p:cNvSpPr>
            <a:spLocks noGrp="1"/>
          </p:cNvSpPr>
          <p:nvPr>
            <p:ph type="sldNum" sz="quarter" idx="10"/>
          </p:nvPr>
        </p:nvSpPr>
        <p:spPr/>
        <p:txBody>
          <a:bodyPr/>
          <a:lstStyle/>
          <a:p>
            <a:fld id="{0809CD35-84A2-D44B-BD19-53877E903315}" type="slidenum">
              <a:rPr lang="en-US" smtClean="0"/>
              <a:t>32</a:t>
            </a:fld>
            <a:endParaRPr lang="en-US"/>
          </a:p>
        </p:txBody>
      </p:sp>
    </p:spTree>
    <p:extLst>
      <p:ext uri="{BB962C8B-B14F-4D97-AF65-F5344CB8AC3E}">
        <p14:creationId xmlns:p14="http://schemas.microsoft.com/office/powerpoint/2010/main" val="150653292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u="none" dirty="0"/>
              <a:t>From Rebecca’s Survey Analysis:</a:t>
            </a:r>
          </a:p>
          <a:p>
            <a:endParaRPr lang="en-US" b="1" i="0" u="none" dirty="0"/>
          </a:p>
          <a:p>
            <a:r>
              <a:rPr lang="en-US" b="0" i="0" u="none" dirty="0"/>
              <a:t>Very realistic scenario (91%)</a:t>
            </a:r>
          </a:p>
          <a:p>
            <a:pPr lvl="1"/>
            <a:r>
              <a:rPr lang="en-US" b="0" i="0" u="none" dirty="0"/>
              <a:t>Themes:</a:t>
            </a:r>
          </a:p>
          <a:p>
            <a:pPr marL="628650" lvl="1" indent="-171450">
              <a:buFont typeface="Arial"/>
              <a:buChar char="•"/>
            </a:pPr>
            <a:r>
              <a:rPr lang="en-US" b="0" i="0" u="none" dirty="0"/>
              <a:t>Resident engagement</a:t>
            </a:r>
          </a:p>
          <a:p>
            <a:pPr marL="628650" lvl="1" indent="-171450">
              <a:buFont typeface="Arial"/>
              <a:buChar char="•"/>
            </a:pPr>
            <a:r>
              <a:rPr lang="en-US" b="0" i="0" u="none" dirty="0"/>
              <a:t>Systems engineering/forcing functions</a:t>
            </a:r>
          </a:p>
          <a:p>
            <a:pPr marL="628650" lvl="1" indent="-171450">
              <a:buFont typeface="Arial"/>
              <a:buChar char="•"/>
            </a:pPr>
            <a:r>
              <a:rPr lang="en-US" b="0" i="0" u="none" dirty="0"/>
              <a:t>Standardized prompts</a:t>
            </a:r>
          </a:p>
          <a:p>
            <a:pPr marL="628650" lvl="1" indent="-171450">
              <a:buFont typeface="Arial"/>
              <a:buChar char="•"/>
            </a:pPr>
            <a:r>
              <a:rPr lang="en-US" b="0" i="0" u="none" dirty="0"/>
              <a:t>Goal setting</a:t>
            </a:r>
          </a:p>
        </p:txBody>
      </p:sp>
      <p:sp>
        <p:nvSpPr>
          <p:cNvPr id="4" name="Slide Number Placeholder 3"/>
          <p:cNvSpPr>
            <a:spLocks noGrp="1"/>
          </p:cNvSpPr>
          <p:nvPr>
            <p:ph type="sldNum" sz="quarter" idx="10"/>
          </p:nvPr>
        </p:nvSpPr>
        <p:spPr/>
        <p:txBody>
          <a:bodyPr/>
          <a:lstStyle/>
          <a:p>
            <a:fld id="{0809CD35-84A2-D44B-BD19-53877E903315}" type="slidenum">
              <a:rPr lang="en-US" smtClean="0"/>
              <a:t>33</a:t>
            </a:fld>
            <a:endParaRPr lang="en-US"/>
          </a:p>
        </p:txBody>
      </p:sp>
    </p:spTree>
    <p:extLst>
      <p:ext uri="{BB962C8B-B14F-4D97-AF65-F5344CB8AC3E}">
        <p14:creationId xmlns:p14="http://schemas.microsoft.com/office/powerpoint/2010/main" val="182449700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u="none" dirty="0"/>
              <a:t>From Rebecca’s Survey Analysis:</a:t>
            </a:r>
          </a:p>
          <a:p>
            <a:endParaRPr lang="en-US" b="1" i="0" u="none" dirty="0"/>
          </a:p>
          <a:p>
            <a:r>
              <a:rPr lang="en-US" b="0" i="0" u="none" dirty="0"/>
              <a:t>Very realistic scenario (88%)</a:t>
            </a:r>
          </a:p>
          <a:p>
            <a:pPr lvl="1"/>
            <a:r>
              <a:rPr lang="en-US" b="0" i="0" u="none" dirty="0"/>
              <a:t>Themes:</a:t>
            </a:r>
          </a:p>
          <a:p>
            <a:pPr marL="628650" lvl="1" indent="-171450">
              <a:buFont typeface="Arial"/>
              <a:buChar char="•"/>
            </a:pPr>
            <a:r>
              <a:rPr lang="en-US" b="0" i="0" u="none" dirty="0"/>
              <a:t>Resident engagement</a:t>
            </a:r>
          </a:p>
          <a:p>
            <a:pPr marL="628650" lvl="1" indent="-171450">
              <a:buFont typeface="Arial"/>
              <a:buChar char="•"/>
            </a:pPr>
            <a:r>
              <a:rPr lang="en-US" b="0" i="0" u="none" dirty="0"/>
              <a:t>Relationship/rapport</a:t>
            </a:r>
          </a:p>
          <a:p>
            <a:pPr marL="628650" lvl="1" indent="-171450">
              <a:buFont typeface="Arial"/>
              <a:buChar char="•"/>
            </a:pPr>
            <a:r>
              <a:rPr lang="en-US" b="0" i="0" u="none" dirty="0"/>
              <a:t>Longitudinal relationships</a:t>
            </a:r>
          </a:p>
          <a:p>
            <a:pPr marL="628650" lvl="1" indent="-171450">
              <a:buFont typeface="Arial"/>
              <a:buChar char="•"/>
            </a:pPr>
            <a:r>
              <a:rPr lang="en-US" b="0" i="0" u="none" dirty="0"/>
              <a:t>Resident handover</a:t>
            </a:r>
          </a:p>
        </p:txBody>
      </p:sp>
      <p:sp>
        <p:nvSpPr>
          <p:cNvPr id="4" name="Slide Number Placeholder 3"/>
          <p:cNvSpPr>
            <a:spLocks noGrp="1"/>
          </p:cNvSpPr>
          <p:nvPr>
            <p:ph type="sldNum" sz="quarter" idx="10"/>
          </p:nvPr>
        </p:nvSpPr>
        <p:spPr/>
        <p:txBody>
          <a:bodyPr/>
          <a:lstStyle/>
          <a:p>
            <a:fld id="{0809CD35-84A2-D44B-BD19-53877E903315}" type="slidenum">
              <a:rPr lang="en-US" smtClean="0"/>
              <a:t>34</a:t>
            </a:fld>
            <a:endParaRPr lang="en-US"/>
          </a:p>
        </p:txBody>
      </p:sp>
    </p:spTree>
    <p:extLst>
      <p:ext uri="{BB962C8B-B14F-4D97-AF65-F5344CB8AC3E}">
        <p14:creationId xmlns:p14="http://schemas.microsoft.com/office/powerpoint/2010/main" val="182449700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i="0" u="none" dirty="0"/>
              <a:t>From Rebecca’s Survey Analysis:</a:t>
            </a:r>
          </a:p>
          <a:p>
            <a:endParaRPr lang="en-US" b="0" i="0" u="none" dirty="0"/>
          </a:p>
          <a:p>
            <a:r>
              <a:rPr lang="en-US" b="0" i="0" u="none" dirty="0"/>
              <a:t>Realistic scenario (77%)</a:t>
            </a:r>
          </a:p>
          <a:p>
            <a:pPr lvl="1"/>
            <a:r>
              <a:rPr lang="en-US" b="0" i="0" u="none" dirty="0"/>
              <a:t>Themes:</a:t>
            </a:r>
          </a:p>
          <a:p>
            <a:pPr marL="628650" lvl="1" indent="-171450">
              <a:buFont typeface="Arial"/>
              <a:buChar char="•"/>
            </a:pPr>
            <a:r>
              <a:rPr lang="en-US" b="0" i="0" u="none" dirty="0"/>
              <a:t>Positive vague comments</a:t>
            </a:r>
          </a:p>
          <a:p>
            <a:pPr marL="628650" lvl="1" indent="-171450">
              <a:buFont typeface="Arial"/>
              <a:buChar char="•"/>
            </a:pPr>
            <a:r>
              <a:rPr lang="en-US" b="0" i="0" u="none" dirty="0"/>
              <a:t>Systems engineering; forcing function</a:t>
            </a:r>
          </a:p>
          <a:p>
            <a:pPr marL="628650" lvl="1" indent="-171450">
              <a:buFont typeface="Arial"/>
              <a:buChar char="•"/>
            </a:pPr>
            <a:r>
              <a:rPr lang="en-US" b="0" i="0" u="none" dirty="0"/>
              <a:t>Standardized prompts – what to say</a:t>
            </a:r>
            <a:endParaRPr lang="en-US" b="0" dirty="0"/>
          </a:p>
        </p:txBody>
      </p:sp>
      <p:sp>
        <p:nvSpPr>
          <p:cNvPr id="4" name="Slide Number Placeholder 3"/>
          <p:cNvSpPr>
            <a:spLocks noGrp="1"/>
          </p:cNvSpPr>
          <p:nvPr>
            <p:ph type="sldNum" sz="quarter" idx="10"/>
          </p:nvPr>
        </p:nvSpPr>
        <p:spPr/>
        <p:txBody>
          <a:bodyPr/>
          <a:lstStyle/>
          <a:p>
            <a:fld id="{0809CD35-84A2-D44B-BD19-53877E903315}" type="slidenum">
              <a:rPr lang="en-US" smtClean="0"/>
              <a:t>35</a:t>
            </a:fld>
            <a:endParaRPr lang="en-US"/>
          </a:p>
        </p:txBody>
      </p:sp>
    </p:spTree>
    <p:extLst>
      <p:ext uri="{BB962C8B-B14F-4D97-AF65-F5344CB8AC3E}">
        <p14:creationId xmlns:p14="http://schemas.microsoft.com/office/powerpoint/2010/main" val="182449700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i="0" u="none" dirty="0"/>
              <a:t>From Rebecca’s Survey Analysis:</a:t>
            </a:r>
          </a:p>
          <a:p>
            <a:endParaRPr lang="en-US" b="0" i="0" u="none" dirty="0"/>
          </a:p>
          <a:p>
            <a:r>
              <a:rPr lang="en-US" b="0" i="0" u="none" dirty="0"/>
              <a:t>Realistic scenario (75%)</a:t>
            </a:r>
          </a:p>
          <a:p>
            <a:pPr lvl="1"/>
            <a:r>
              <a:rPr lang="en-US" b="0" i="0" u="none" dirty="0"/>
              <a:t>Themes:</a:t>
            </a:r>
          </a:p>
          <a:p>
            <a:pPr marL="628650" lvl="1" indent="-171450">
              <a:buFont typeface="Arial"/>
              <a:buChar char="•"/>
            </a:pPr>
            <a:r>
              <a:rPr lang="en-US" b="0" i="0" u="none" dirty="0"/>
              <a:t>Importance of the relationship</a:t>
            </a:r>
          </a:p>
          <a:p>
            <a:pPr marL="628650" lvl="1" indent="-171450">
              <a:buFont typeface="Arial"/>
              <a:buChar char="•"/>
            </a:pPr>
            <a:r>
              <a:rPr lang="en-US" b="0" i="0" u="none" dirty="0" err="1"/>
              <a:t>Longitudinality</a:t>
            </a:r>
            <a:endParaRPr lang="en-US" b="0" i="0" u="none" dirty="0"/>
          </a:p>
          <a:p>
            <a:pPr marL="628650" lvl="1" indent="-171450">
              <a:buFont typeface="Arial"/>
              <a:buChar char="•"/>
            </a:pPr>
            <a:r>
              <a:rPr lang="en-US" b="0" i="0" u="none" dirty="0"/>
              <a:t>Developing a learning plan together</a:t>
            </a:r>
          </a:p>
          <a:p>
            <a:pPr marL="628650" lvl="1" indent="-171450">
              <a:buFont typeface="Arial"/>
              <a:buChar char="•"/>
            </a:pPr>
            <a:r>
              <a:rPr lang="en-US" b="0" i="0" u="none" dirty="0" err="1"/>
              <a:t>Reciprocality</a:t>
            </a:r>
            <a:r>
              <a:rPr lang="en-US" b="0" i="0" u="none" dirty="0"/>
              <a:t>; resident engagement</a:t>
            </a:r>
          </a:p>
          <a:p>
            <a:pPr marL="628650" lvl="1" indent="-171450">
              <a:buFont typeface="Arial"/>
              <a:buChar char="•"/>
            </a:pPr>
            <a:r>
              <a:rPr lang="en-US" b="0" i="0" u="none" dirty="0"/>
              <a:t>Frequency of feedback</a:t>
            </a:r>
            <a:endParaRPr lang="en-US" b="0" dirty="0"/>
          </a:p>
        </p:txBody>
      </p:sp>
      <p:sp>
        <p:nvSpPr>
          <p:cNvPr id="4" name="Slide Number Placeholder 3"/>
          <p:cNvSpPr>
            <a:spLocks noGrp="1"/>
          </p:cNvSpPr>
          <p:nvPr>
            <p:ph type="sldNum" sz="quarter" idx="10"/>
          </p:nvPr>
        </p:nvSpPr>
        <p:spPr/>
        <p:txBody>
          <a:bodyPr/>
          <a:lstStyle/>
          <a:p>
            <a:fld id="{0809CD35-84A2-D44B-BD19-53877E903315}" type="slidenum">
              <a:rPr lang="en-US" smtClean="0"/>
              <a:t>36</a:t>
            </a:fld>
            <a:endParaRPr lang="en-US"/>
          </a:p>
        </p:txBody>
      </p:sp>
    </p:spTree>
    <p:extLst>
      <p:ext uri="{BB962C8B-B14F-4D97-AF65-F5344CB8AC3E}">
        <p14:creationId xmlns:p14="http://schemas.microsoft.com/office/powerpoint/2010/main" val="182449700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i="0" u="none" dirty="0"/>
              <a:t>From Rebecca’s Survey Analysis:</a:t>
            </a:r>
          </a:p>
          <a:p>
            <a:endParaRPr lang="en-US" b="0" i="0" u="none" dirty="0"/>
          </a:p>
          <a:p>
            <a:r>
              <a:rPr lang="en-US" b="0" i="0" u="none" dirty="0"/>
              <a:t>Realistic scenario (72%)</a:t>
            </a:r>
          </a:p>
          <a:p>
            <a:pPr lvl="1"/>
            <a:r>
              <a:rPr lang="en-US" b="0" i="0" u="none" dirty="0"/>
              <a:t>Themes:</a:t>
            </a:r>
          </a:p>
          <a:p>
            <a:pPr marL="628650" lvl="1" indent="-171450">
              <a:buFont typeface="Arial"/>
              <a:buChar char="•"/>
            </a:pPr>
            <a:r>
              <a:rPr lang="en-US" b="0" i="0" u="none" dirty="0"/>
              <a:t>Timing</a:t>
            </a:r>
          </a:p>
          <a:p>
            <a:pPr marL="628650" lvl="1" indent="-171450">
              <a:buFont typeface="Arial"/>
              <a:buChar char="•"/>
            </a:pPr>
            <a:r>
              <a:rPr lang="en-US" b="0" i="0" u="none" dirty="0"/>
              <a:t>Documentation</a:t>
            </a:r>
          </a:p>
        </p:txBody>
      </p:sp>
      <p:sp>
        <p:nvSpPr>
          <p:cNvPr id="4" name="Slide Number Placeholder 3"/>
          <p:cNvSpPr>
            <a:spLocks noGrp="1"/>
          </p:cNvSpPr>
          <p:nvPr>
            <p:ph type="sldNum" sz="quarter" idx="10"/>
          </p:nvPr>
        </p:nvSpPr>
        <p:spPr/>
        <p:txBody>
          <a:bodyPr/>
          <a:lstStyle/>
          <a:p>
            <a:fld id="{0809CD35-84A2-D44B-BD19-53877E903315}" type="slidenum">
              <a:rPr lang="en-US" smtClean="0"/>
              <a:t>37</a:t>
            </a:fld>
            <a:endParaRPr lang="en-US"/>
          </a:p>
        </p:txBody>
      </p:sp>
    </p:spTree>
    <p:extLst>
      <p:ext uri="{BB962C8B-B14F-4D97-AF65-F5344CB8AC3E}">
        <p14:creationId xmlns:p14="http://schemas.microsoft.com/office/powerpoint/2010/main" val="182449700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i="0" u="none" dirty="0"/>
              <a:t>From Rebecca’s Survey Analysis:</a:t>
            </a:r>
          </a:p>
          <a:p>
            <a:endParaRPr lang="en-US" b="0" i="0" u="none" dirty="0"/>
          </a:p>
          <a:p>
            <a:r>
              <a:rPr lang="en-US" b="0" i="0" u="none" dirty="0"/>
              <a:t>Somewhat Realistic scenario (66%)</a:t>
            </a:r>
          </a:p>
          <a:p>
            <a:pPr lvl="1"/>
            <a:r>
              <a:rPr lang="en-US" b="0" i="0" u="none" dirty="0"/>
              <a:t>Themes:</a:t>
            </a:r>
          </a:p>
          <a:p>
            <a:pPr marL="628650" lvl="1" indent="-171450">
              <a:buFont typeface="Arial"/>
              <a:buChar char="•"/>
            </a:pPr>
            <a:r>
              <a:rPr lang="en-US" b="0" i="0" u="none" dirty="0"/>
              <a:t>Resident to teach faculty how to give feedback</a:t>
            </a:r>
          </a:p>
          <a:p>
            <a:pPr marL="628650" lvl="1" indent="-171450">
              <a:buFont typeface="Arial"/>
              <a:buChar char="•"/>
            </a:pPr>
            <a:r>
              <a:rPr lang="en-US" b="0" i="0" u="none" dirty="0"/>
              <a:t>Standardized prompts</a:t>
            </a:r>
          </a:p>
          <a:p>
            <a:pPr marL="628650" lvl="1" indent="-171450">
              <a:buFont typeface="Arial"/>
              <a:buChar char="•"/>
            </a:pPr>
            <a:r>
              <a:rPr lang="en-US" b="0" i="0" u="none" dirty="0"/>
              <a:t>Resident engagement</a:t>
            </a:r>
          </a:p>
          <a:p>
            <a:pPr marL="628650" lvl="1" indent="-171450">
              <a:buFont typeface="Arial"/>
              <a:buChar char="•"/>
            </a:pPr>
            <a:r>
              <a:rPr lang="en-US" b="0" i="0" u="none" dirty="0"/>
              <a:t>Trusting relationship with specific faculty</a:t>
            </a:r>
          </a:p>
          <a:p>
            <a:pPr marL="628650" lvl="1" indent="-171450">
              <a:buFont typeface="Arial"/>
              <a:buChar char="•"/>
            </a:pPr>
            <a:r>
              <a:rPr lang="en-US" b="0" i="0" u="none" dirty="0"/>
              <a:t>Timeliness of conversations is important</a:t>
            </a:r>
          </a:p>
        </p:txBody>
      </p:sp>
      <p:sp>
        <p:nvSpPr>
          <p:cNvPr id="4" name="Slide Number Placeholder 3"/>
          <p:cNvSpPr>
            <a:spLocks noGrp="1"/>
          </p:cNvSpPr>
          <p:nvPr>
            <p:ph type="sldNum" sz="quarter" idx="10"/>
          </p:nvPr>
        </p:nvSpPr>
        <p:spPr/>
        <p:txBody>
          <a:bodyPr/>
          <a:lstStyle/>
          <a:p>
            <a:fld id="{0809CD35-84A2-D44B-BD19-53877E903315}" type="slidenum">
              <a:rPr lang="en-US" smtClean="0"/>
              <a:t>38</a:t>
            </a:fld>
            <a:endParaRPr lang="en-US"/>
          </a:p>
        </p:txBody>
      </p:sp>
    </p:spTree>
    <p:extLst>
      <p:ext uri="{BB962C8B-B14F-4D97-AF65-F5344CB8AC3E}">
        <p14:creationId xmlns:p14="http://schemas.microsoft.com/office/powerpoint/2010/main" val="182449700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i="0" u="none" dirty="0"/>
              <a:t>From Rebecca’s Survey Analysis:</a:t>
            </a:r>
          </a:p>
          <a:p>
            <a:endParaRPr lang="en-US" b="0" i="0" u="none" dirty="0"/>
          </a:p>
          <a:p>
            <a:r>
              <a:rPr lang="en-US" b="0" i="0" u="none" dirty="0"/>
              <a:t>Somewhat Realistic scenario (66%)</a:t>
            </a:r>
          </a:p>
          <a:p>
            <a:pPr lvl="1"/>
            <a:r>
              <a:rPr lang="en-US" b="0" i="0" u="none" dirty="0"/>
              <a:t>Themes:</a:t>
            </a:r>
          </a:p>
          <a:p>
            <a:pPr marL="628650" lvl="1" indent="-171450">
              <a:buFont typeface="Arial"/>
              <a:buChar char="•"/>
            </a:pPr>
            <a:r>
              <a:rPr lang="en-US" b="0" i="0" u="none" dirty="0" err="1"/>
              <a:t>Reciprocality</a:t>
            </a:r>
            <a:endParaRPr lang="en-US" b="0" i="0" u="none" dirty="0"/>
          </a:p>
          <a:p>
            <a:pPr marL="628650" lvl="1" indent="-171450">
              <a:buFont typeface="Arial"/>
              <a:buChar char="•"/>
            </a:pPr>
            <a:r>
              <a:rPr lang="en-US" b="0" i="0" u="none" dirty="0"/>
              <a:t>Culture</a:t>
            </a:r>
          </a:p>
          <a:p>
            <a:pPr marL="628650" lvl="1" indent="-171450">
              <a:buFont typeface="Arial"/>
              <a:buChar char="•"/>
            </a:pPr>
            <a:r>
              <a:rPr lang="en-US" b="0" i="0" u="none" dirty="0" err="1"/>
              <a:t>Reciprocality</a:t>
            </a:r>
            <a:r>
              <a:rPr lang="en-US" b="0" i="0" u="none" dirty="0"/>
              <a:t>, resident engagement</a:t>
            </a:r>
          </a:p>
          <a:p>
            <a:pPr marL="628650" lvl="1" indent="-171450">
              <a:buFont typeface="Arial"/>
              <a:buChar char="•"/>
            </a:pPr>
            <a:r>
              <a:rPr lang="en-US" b="0" i="0" u="none" dirty="0"/>
              <a:t>Programmatic/departmental faculty support</a:t>
            </a:r>
          </a:p>
        </p:txBody>
      </p:sp>
      <p:sp>
        <p:nvSpPr>
          <p:cNvPr id="4" name="Slide Number Placeholder 3"/>
          <p:cNvSpPr>
            <a:spLocks noGrp="1"/>
          </p:cNvSpPr>
          <p:nvPr>
            <p:ph type="sldNum" sz="quarter" idx="10"/>
          </p:nvPr>
        </p:nvSpPr>
        <p:spPr/>
        <p:txBody>
          <a:bodyPr/>
          <a:lstStyle/>
          <a:p>
            <a:fld id="{0809CD35-84A2-D44B-BD19-53877E903315}" type="slidenum">
              <a:rPr lang="en-US" smtClean="0"/>
              <a:t>39</a:t>
            </a:fld>
            <a:endParaRPr lang="en-US"/>
          </a:p>
        </p:txBody>
      </p:sp>
    </p:spTree>
    <p:extLst>
      <p:ext uri="{BB962C8B-B14F-4D97-AF65-F5344CB8AC3E}">
        <p14:creationId xmlns:p14="http://schemas.microsoft.com/office/powerpoint/2010/main" val="182449700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i="0" u="none" dirty="0"/>
              <a:t>From Rebecca’s Survey Analysis:</a:t>
            </a:r>
          </a:p>
          <a:p>
            <a:endParaRPr lang="en-US" b="0" i="0" u="none" dirty="0"/>
          </a:p>
          <a:p>
            <a:r>
              <a:rPr lang="en-US" b="0" i="0" u="none" dirty="0"/>
              <a:t>Less</a:t>
            </a:r>
            <a:r>
              <a:rPr lang="en-US" b="0" i="0" u="none" baseline="0" dirty="0"/>
              <a:t> r</a:t>
            </a:r>
            <a:r>
              <a:rPr lang="en-US" b="0" i="0" u="none" dirty="0"/>
              <a:t>ealistic scenario (60%)</a:t>
            </a:r>
          </a:p>
          <a:p>
            <a:pPr lvl="1"/>
            <a:r>
              <a:rPr lang="en-US" b="0" i="0" u="none" dirty="0"/>
              <a:t>Themes:</a:t>
            </a:r>
          </a:p>
          <a:p>
            <a:pPr marL="628650" lvl="1" indent="-171450">
              <a:buFont typeface="Arial"/>
              <a:buChar char="•"/>
            </a:pPr>
            <a:r>
              <a:rPr lang="en-US" b="0" i="0" u="none" dirty="0"/>
              <a:t>Resident wellness</a:t>
            </a:r>
          </a:p>
          <a:p>
            <a:pPr marL="628650" lvl="1" indent="-171450">
              <a:buFont typeface="Arial"/>
              <a:buChar char="•"/>
            </a:pPr>
            <a:r>
              <a:rPr lang="en-US" b="0" i="0" u="none" dirty="0"/>
              <a:t>Resident engagement</a:t>
            </a:r>
          </a:p>
          <a:p>
            <a:pPr marL="628650" lvl="1" indent="-171450">
              <a:buFont typeface="Arial"/>
              <a:buChar char="•"/>
            </a:pPr>
            <a:r>
              <a:rPr lang="en-US" b="0" i="0" u="none" dirty="0"/>
              <a:t>Trust</a:t>
            </a:r>
          </a:p>
        </p:txBody>
      </p:sp>
      <p:sp>
        <p:nvSpPr>
          <p:cNvPr id="4" name="Slide Number Placeholder 3"/>
          <p:cNvSpPr>
            <a:spLocks noGrp="1"/>
          </p:cNvSpPr>
          <p:nvPr>
            <p:ph type="sldNum" sz="quarter" idx="10"/>
          </p:nvPr>
        </p:nvSpPr>
        <p:spPr/>
        <p:txBody>
          <a:bodyPr/>
          <a:lstStyle/>
          <a:p>
            <a:fld id="{0809CD35-84A2-D44B-BD19-53877E903315}" type="slidenum">
              <a:rPr lang="en-US" smtClean="0"/>
              <a:t>40</a:t>
            </a:fld>
            <a:endParaRPr lang="en-US"/>
          </a:p>
        </p:txBody>
      </p:sp>
    </p:spTree>
    <p:extLst>
      <p:ext uri="{BB962C8B-B14F-4D97-AF65-F5344CB8AC3E}">
        <p14:creationId xmlns:p14="http://schemas.microsoft.com/office/powerpoint/2010/main" val="18244970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u="none" strike="noStrike" kern="1200" dirty="0">
                <a:solidFill>
                  <a:schemeClr val="tx1"/>
                </a:solidFill>
                <a:effectLst/>
                <a:latin typeface="+mn-lt"/>
                <a:ea typeface="+mn-ea"/>
                <a:cs typeface="+mn-cs"/>
              </a:rPr>
              <a:t>This project arose out of conversations and collaborations on improving feedback in medical education. We realized how much we gained when, as faculty and learner, we were honest and open about our challenges in giving and receiving feedback. Over time, we collected and created a number of resources to help improve skills in giving and receiving feedback and coaching.</a:t>
            </a:r>
          </a:p>
          <a:p>
            <a:r>
              <a:rPr lang="en-CA" sz="1200" b="0" i="0" u="none" strike="noStrike" kern="1200" dirty="0">
                <a:solidFill>
                  <a:schemeClr val="tx1"/>
                </a:solidFill>
                <a:effectLst/>
                <a:latin typeface="+mn-lt"/>
                <a:ea typeface="+mn-ea"/>
                <a:cs typeface="+mn-cs"/>
              </a:rPr>
              <a:t>Fast forward to now and we are sharing our collection of resources to support faculty and learners to co-create a positive feedback culture in their own programs.</a:t>
            </a:r>
          </a:p>
          <a:p>
            <a:endParaRPr lang="en-US" b="1" i="0" u="sng" dirty="0"/>
          </a:p>
          <a:p>
            <a:endParaRPr lang="en-US" dirty="0"/>
          </a:p>
        </p:txBody>
      </p:sp>
      <p:sp>
        <p:nvSpPr>
          <p:cNvPr id="4" name="Slide Number Placeholder 3"/>
          <p:cNvSpPr>
            <a:spLocks noGrp="1"/>
          </p:cNvSpPr>
          <p:nvPr>
            <p:ph type="sldNum" sz="quarter" idx="10"/>
          </p:nvPr>
        </p:nvSpPr>
        <p:spPr/>
        <p:txBody>
          <a:bodyPr/>
          <a:lstStyle/>
          <a:p>
            <a:fld id="{0809CD35-84A2-D44B-BD19-53877E903315}" type="slidenum">
              <a:rPr lang="en-US" smtClean="0"/>
              <a:t>4</a:t>
            </a:fld>
            <a:endParaRPr lang="en-US"/>
          </a:p>
        </p:txBody>
      </p:sp>
    </p:spTree>
    <p:extLst>
      <p:ext uri="{BB962C8B-B14F-4D97-AF65-F5344CB8AC3E}">
        <p14:creationId xmlns:p14="http://schemas.microsoft.com/office/powerpoint/2010/main" val="166811176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i="0" u="none" dirty="0"/>
              <a:t>From Rebecca’s Survey Analysis:</a:t>
            </a:r>
          </a:p>
          <a:p>
            <a:endParaRPr lang="en-US" b="0" i="0" u="none" dirty="0"/>
          </a:p>
          <a:p>
            <a:r>
              <a:rPr lang="en-US" b="0" i="0" u="none" dirty="0"/>
              <a:t>Less</a:t>
            </a:r>
            <a:r>
              <a:rPr lang="en-US" b="0" i="0" u="none" baseline="0" dirty="0"/>
              <a:t> r</a:t>
            </a:r>
            <a:r>
              <a:rPr lang="en-US" b="0" i="0" u="none" dirty="0"/>
              <a:t>ealistic scenario (56%)</a:t>
            </a:r>
          </a:p>
          <a:p>
            <a:pPr lvl="1"/>
            <a:r>
              <a:rPr lang="en-US" b="0" i="0" u="none" dirty="0"/>
              <a:t>Themes:</a:t>
            </a:r>
          </a:p>
          <a:p>
            <a:pPr marL="628650" lvl="1" indent="-171450">
              <a:buFont typeface="Arial"/>
              <a:buChar char="•"/>
            </a:pPr>
            <a:r>
              <a:rPr lang="en-US" b="0" i="0" u="none" dirty="0"/>
              <a:t>Emotions, sensitivity to emotions</a:t>
            </a:r>
          </a:p>
          <a:p>
            <a:pPr marL="628650" lvl="1" indent="-171450">
              <a:buFont typeface="Arial"/>
              <a:buChar char="•"/>
            </a:pPr>
            <a:r>
              <a:rPr lang="en-US" b="0" i="0" u="none" dirty="0"/>
              <a:t>Timing</a:t>
            </a:r>
          </a:p>
          <a:p>
            <a:pPr marL="628650" lvl="1" indent="-171450">
              <a:buFont typeface="Arial"/>
              <a:buChar char="•"/>
            </a:pPr>
            <a:r>
              <a:rPr lang="en-US" b="0" i="0" u="none" dirty="0"/>
              <a:t>Wellness</a:t>
            </a:r>
          </a:p>
        </p:txBody>
      </p:sp>
      <p:sp>
        <p:nvSpPr>
          <p:cNvPr id="4" name="Slide Number Placeholder 3"/>
          <p:cNvSpPr>
            <a:spLocks noGrp="1"/>
          </p:cNvSpPr>
          <p:nvPr>
            <p:ph type="sldNum" sz="quarter" idx="10"/>
          </p:nvPr>
        </p:nvSpPr>
        <p:spPr/>
        <p:txBody>
          <a:bodyPr/>
          <a:lstStyle/>
          <a:p>
            <a:fld id="{0809CD35-84A2-D44B-BD19-53877E903315}" type="slidenum">
              <a:rPr lang="en-US" smtClean="0"/>
              <a:t>41</a:t>
            </a:fld>
            <a:endParaRPr lang="en-US"/>
          </a:p>
        </p:txBody>
      </p:sp>
    </p:spTree>
    <p:extLst>
      <p:ext uri="{BB962C8B-B14F-4D97-AF65-F5344CB8AC3E}">
        <p14:creationId xmlns:p14="http://schemas.microsoft.com/office/powerpoint/2010/main" val="18244970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u="sng" dirty="0"/>
              <a:t>See handouts:</a:t>
            </a:r>
          </a:p>
          <a:p>
            <a:endParaRPr lang="en-US" b="1" i="0" u="sng" dirty="0"/>
          </a:p>
          <a:p>
            <a:r>
              <a:rPr lang="en-US" b="0" i="0" u="none" dirty="0"/>
              <a:t>1 Agenda with objectives</a:t>
            </a:r>
          </a:p>
          <a:p>
            <a:r>
              <a:rPr lang="en-US" b="0" i="0" u="none" dirty="0"/>
              <a:t>2 Worksheets </a:t>
            </a:r>
            <a:r>
              <a:rPr lang="en-US" b="0" i="0" u="none" dirty="0" err="1"/>
              <a:t>incl</a:t>
            </a:r>
            <a:r>
              <a:rPr lang="en-US" b="0" i="0" u="none" dirty="0"/>
              <a:t> cases</a:t>
            </a:r>
          </a:p>
          <a:p>
            <a:r>
              <a:rPr lang="en-US" b="0" i="0" u="none" dirty="0"/>
              <a:t>3 one pager….use the one pager as a ‘mind’ map to literature, key ideas, notes sheet</a:t>
            </a:r>
          </a:p>
          <a:p>
            <a:r>
              <a:rPr lang="en-US" b="0" i="0" u="none" dirty="0"/>
              <a:t>4 pocket card</a:t>
            </a:r>
          </a:p>
          <a:p>
            <a:endParaRPr lang="en-US" b="1" i="0" u="none" dirty="0"/>
          </a:p>
          <a:p>
            <a:endParaRPr lang="en-US" b="1" i="0" u="sng" dirty="0"/>
          </a:p>
          <a:p>
            <a:endParaRPr lang="en-US" dirty="0"/>
          </a:p>
        </p:txBody>
      </p:sp>
      <p:sp>
        <p:nvSpPr>
          <p:cNvPr id="4" name="Slide Number Placeholder 3"/>
          <p:cNvSpPr>
            <a:spLocks noGrp="1"/>
          </p:cNvSpPr>
          <p:nvPr>
            <p:ph type="sldNum" sz="quarter" idx="10"/>
          </p:nvPr>
        </p:nvSpPr>
        <p:spPr/>
        <p:txBody>
          <a:bodyPr/>
          <a:lstStyle/>
          <a:p>
            <a:fld id="{0809CD35-84A2-D44B-BD19-53877E903315}" type="slidenum">
              <a:rPr lang="en-US" smtClean="0"/>
              <a:t>5</a:t>
            </a:fld>
            <a:endParaRPr lang="en-US"/>
          </a:p>
        </p:txBody>
      </p:sp>
    </p:spTree>
    <p:extLst>
      <p:ext uri="{BB962C8B-B14F-4D97-AF65-F5344CB8AC3E}">
        <p14:creationId xmlns:p14="http://schemas.microsoft.com/office/powerpoint/2010/main" val="15065329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u="sng" dirty="0"/>
              <a:t>Talking Points:</a:t>
            </a:r>
          </a:p>
          <a:p>
            <a:pPr marL="171450" indent="-171450">
              <a:buFont typeface="Arial" panose="020B0604020202020204" pitchFamily="34" charset="0"/>
              <a:buChar char="•"/>
            </a:pPr>
            <a:r>
              <a:rPr lang="en-US" dirty="0"/>
              <a:t>How feedback is given and received are both important factors in determining if feedback will result in performance improvement.</a:t>
            </a:r>
          </a:p>
          <a:p>
            <a:endParaRPr lang="en-US" dirty="0"/>
          </a:p>
          <a:p>
            <a:r>
              <a:rPr lang="en-US" b="1" u="sng" dirty="0"/>
              <a:t>Supplemental Background Info:</a:t>
            </a:r>
          </a:p>
          <a:p>
            <a:pPr marL="0" indent="0">
              <a:buFont typeface="Arial" panose="020B0604020202020204" pitchFamily="34" charset="0"/>
              <a:buNone/>
            </a:pPr>
            <a:endParaRPr lang="en-US" dirty="0"/>
          </a:p>
          <a:p>
            <a:pPr marL="0" indent="0">
              <a:buFont typeface="Arial" panose="020B0604020202020204" pitchFamily="34" charset="0"/>
              <a:buNone/>
            </a:pPr>
            <a:r>
              <a:rPr lang="en-US" b="1" u="sng" dirty="0"/>
              <a:t>References/Resources:</a:t>
            </a:r>
          </a:p>
          <a:p>
            <a:pPr marL="0" indent="0">
              <a:buFont typeface="Arial" panose="020B0604020202020204" pitchFamily="34" charset="0"/>
              <a:buNone/>
            </a:pPr>
            <a:r>
              <a:rPr lang="en-US" b="0" u="none" dirty="0"/>
              <a:t>Ramani: 12 tips</a:t>
            </a:r>
          </a:p>
          <a:p>
            <a:pPr marL="0" indent="0">
              <a:buFont typeface="Arial" panose="020B0604020202020204" pitchFamily="34" charset="0"/>
              <a:buNone/>
            </a:pPr>
            <a:r>
              <a:rPr lang="en-US" b="0" u="none" dirty="0"/>
              <a:t>Watling: culture</a:t>
            </a:r>
          </a:p>
          <a:p>
            <a:pPr marL="0" indent="0">
              <a:buFont typeface="Arial" panose="020B0604020202020204" pitchFamily="34" charset="0"/>
              <a:buNone/>
            </a:pPr>
            <a:endParaRPr lang="en-US" dirty="0"/>
          </a:p>
          <a:p>
            <a:endParaRPr lang="en-US" dirty="0"/>
          </a:p>
        </p:txBody>
      </p:sp>
      <p:sp>
        <p:nvSpPr>
          <p:cNvPr id="4" name="Slide Number Placeholder 3"/>
          <p:cNvSpPr>
            <a:spLocks noGrp="1"/>
          </p:cNvSpPr>
          <p:nvPr>
            <p:ph type="sldNum" sz="quarter" idx="10"/>
          </p:nvPr>
        </p:nvSpPr>
        <p:spPr/>
        <p:txBody>
          <a:bodyPr/>
          <a:lstStyle/>
          <a:p>
            <a:fld id="{0809CD35-84A2-D44B-BD19-53877E903315}" type="slidenum">
              <a:rPr lang="en-US" smtClean="0"/>
              <a:t>6</a:t>
            </a:fld>
            <a:endParaRPr lang="en-US"/>
          </a:p>
        </p:txBody>
      </p:sp>
    </p:spTree>
    <p:extLst>
      <p:ext uri="{BB962C8B-B14F-4D97-AF65-F5344CB8AC3E}">
        <p14:creationId xmlns:p14="http://schemas.microsoft.com/office/powerpoint/2010/main" val="25888548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u="sng" dirty="0"/>
              <a:t>Talking Points:</a:t>
            </a:r>
          </a:p>
          <a:p>
            <a:pPr marL="171450" indent="-171450">
              <a:buFont typeface="Arial" panose="020B0604020202020204" pitchFamily="34" charset="0"/>
              <a:buChar char="•"/>
            </a:pPr>
            <a:r>
              <a:rPr lang="en-US" b="1" i="1" dirty="0"/>
              <a:t>Coaching in the moment </a:t>
            </a:r>
            <a:r>
              <a:rPr lang="en-US" dirty="0"/>
              <a:t>aims to help a trainee improve their performance after direct observation of their performance</a:t>
            </a:r>
            <a:r>
              <a:rPr lang="en-US" baseline="30000" dirty="0"/>
              <a:t>1</a:t>
            </a:r>
            <a:r>
              <a:rPr lang="en-US" dirty="0"/>
              <a:t>.</a:t>
            </a:r>
          </a:p>
          <a:p>
            <a:pPr marL="171450" lvl="0" indent="-171450">
              <a:buFont typeface="Arial" panose="020B0604020202020204" pitchFamily="34" charset="0"/>
              <a:buChar char="•"/>
            </a:pPr>
            <a:r>
              <a:rPr lang="en-US" dirty="0"/>
              <a:t>Coaching in the moment can follow the </a:t>
            </a:r>
            <a:r>
              <a:rPr lang="en-US" b="1" i="1" dirty="0"/>
              <a:t>Coaching in the Moment model</a:t>
            </a:r>
            <a:r>
              <a:rPr lang="en-US" dirty="0"/>
              <a:t>: </a:t>
            </a:r>
          </a:p>
          <a:p>
            <a:pPr marL="628650" lvl="1" indent="-171450">
              <a:buFont typeface="Arial" panose="020B0604020202020204" pitchFamily="34" charset="0"/>
              <a:buChar char="•"/>
            </a:pPr>
            <a:r>
              <a:rPr lang="en-US" dirty="0"/>
              <a:t>Establishment of </a:t>
            </a:r>
            <a:r>
              <a:rPr lang="en-US" b="1" i="1" dirty="0"/>
              <a:t>rapport</a:t>
            </a:r>
            <a:r>
              <a:rPr lang="en-US" dirty="0"/>
              <a:t> between teacher and learner</a:t>
            </a:r>
          </a:p>
          <a:p>
            <a:pPr marL="628650" lvl="1" indent="-171450">
              <a:buFont typeface="Arial" panose="020B0604020202020204" pitchFamily="34" charset="0"/>
              <a:buChar char="•"/>
            </a:pPr>
            <a:r>
              <a:rPr lang="en-US" dirty="0"/>
              <a:t>Discussion of </a:t>
            </a:r>
            <a:r>
              <a:rPr lang="en-US" b="1" i="1" dirty="0"/>
              <a:t>expectations</a:t>
            </a:r>
            <a:r>
              <a:rPr lang="en-US" dirty="0"/>
              <a:t> or learning goals</a:t>
            </a:r>
          </a:p>
          <a:p>
            <a:pPr marL="628650" lvl="1" indent="-171450">
              <a:buFont typeface="Arial" panose="020B0604020202020204" pitchFamily="34" charset="0"/>
              <a:buChar char="•"/>
            </a:pPr>
            <a:r>
              <a:rPr lang="en-US" b="1" i="1" dirty="0"/>
              <a:t>Observation</a:t>
            </a:r>
            <a:r>
              <a:rPr lang="en-US" dirty="0"/>
              <a:t> of the learner</a:t>
            </a:r>
          </a:p>
          <a:p>
            <a:pPr marL="628650" lvl="1" indent="-171450">
              <a:buFont typeface="Arial" panose="020B0604020202020204" pitchFamily="34" charset="0"/>
              <a:buChar char="•"/>
            </a:pPr>
            <a:r>
              <a:rPr lang="en-US" dirty="0"/>
              <a:t>Engagement in a coaching </a:t>
            </a:r>
            <a:r>
              <a:rPr lang="en-US" b="1" i="1" dirty="0"/>
              <a:t>discussion</a:t>
            </a:r>
          </a:p>
          <a:p>
            <a:pPr marL="628650" lvl="1" indent="-171450">
              <a:buFont typeface="Arial" panose="020B0604020202020204" pitchFamily="34" charset="0"/>
              <a:buChar char="•"/>
            </a:pPr>
            <a:r>
              <a:rPr lang="en-US" b="1" i="1" dirty="0"/>
              <a:t>Documentation</a:t>
            </a:r>
          </a:p>
          <a:p>
            <a:pPr marL="171450" lvl="0" indent="-171450">
              <a:buFont typeface="Arial" panose="020B0604020202020204" pitchFamily="34" charset="0"/>
              <a:buChar char="•"/>
            </a:pPr>
            <a:r>
              <a:rPr lang="en-US" b="1" i="1" dirty="0"/>
              <a:t>Feedback</a:t>
            </a:r>
            <a:r>
              <a:rPr lang="en-US" b="1" i="1" baseline="30000" dirty="0"/>
              <a:t>2</a:t>
            </a:r>
            <a:r>
              <a:rPr lang="en-US" b="1" i="1" dirty="0"/>
              <a:t> is integrated into the Coaching in the Moment</a:t>
            </a:r>
            <a:r>
              <a:rPr lang="en-US" b="0" i="0" dirty="0"/>
              <a:t> process, particularly featuring in the </a:t>
            </a:r>
            <a:r>
              <a:rPr lang="en-US" b="1" i="1" dirty="0"/>
              <a:t>discussion</a:t>
            </a:r>
            <a:r>
              <a:rPr lang="en-US" b="0" i="0" dirty="0"/>
              <a:t> portion, but also in the discussion of </a:t>
            </a:r>
            <a:r>
              <a:rPr lang="en-US" b="1" i="1" dirty="0"/>
              <a:t>expectations </a:t>
            </a:r>
            <a:r>
              <a:rPr lang="en-US" b="0" i="0" dirty="0"/>
              <a:t>and </a:t>
            </a:r>
            <a:r>
              <a:rPr lang="en-US" b="1" i="1" dirty="0"/>
              <a:t>learning goals.</a:t>
            </a:r>
            <a:endParaRPr lang="en-US" b="0" i="0" dirty="0"/>
          </a:p>
          <a:p>
            <a:endParaRPr lang="en-US" dirty="0"/>
          </a:p>
          <a:p>
            <a:r>
              <a:rPr lang="en-US" b="1" u="sng" dirty="0"/>
              <a:t>Supplemental Background Info:</a:t>
            </a:r>
          </a:p>
          <a:p>
            <a:pPr marL="0" indent="0">
              <a:buFont typeface="Arial" panose="020B0604020202020204" pitchFamily="34" charset="0"/>
              <a:buNone/>
            </a:pPr>
            <a:r>
              <a:rPr lang="en-US" baseline="30000" dirty="0"/>
              <a:t>1</a:t>
            </a:r>
            <a:r>
              <a:rPr lang="en-US" dirty="0"/>
              <a:t>http://</a:t>
            </a:r>
            <a:r>
              <a:rPr lang="en-US" dirty="0" err="1"/>
              <a:t>www.royalcollege.ca</a:t>
            </a:r>
            <a:r>
              <a:rPr lang="en-US" dirty="0"/>
              <a:t>/</a:t>
            </a:r>
            <a:r>
              <a:rPr lang="en-US" dirty="0" err="1"/>
              <a:t>rcsite</a:t>
            </a:r>
            <a:r>
              <a:rPr lang="en-US" dirty="0"/>
              <a:t>/</a:t>
            </a:r>
            <a:r>
              <a:rPr lang="en-US" dirty="0" err="1"/>
              <a:t>cbd</a:t>
            </a:r>
            <a:r>
              <a:rPr lang="en-US" dirty="0"/>
              <a:t>/implementation/</a:t>
            </a:r>
            <a:r>
              <a:rPr lang="en-US" dirty="0" err="1"/>
              <a:t>wbas</a:t>
            </a:r>
            <a:r>
              <a:rPr lang="en-US" dirty="0"/>
              <a:t>/coaching-and-</a:t>
            </a:r>
            <a:r>
              <a:rPr lang="en-US" dirty="0" err="1"/>
              <a:t>cbd</a:t>
            </a:r>
            <a:r>
              <a:rPr lang="en-US" dirty="0"/>
              <a:t>-e</a:t>
            </a:r>
          </a:p>
          <a:p>
            <a:pPr marL="0" indent="0">
              <a:buFont typeface="Arial" panose="020B0604020202020204" pitchFamily="34" charset="0"/>
              <a:buNone/>
            </a:pPr>
            <a:r>
              <a:rPr lang="en-US" baseline="30000" dirty="0"/>
              <a:t>2</a:t>
            </a:r>
            <a:r>
              <a:rPr lang="en-CA" baseline="0" dirty="0"/>
              <a:t>In</a:t>
            </a:r>
            <a:r>
              <a:rPr lang="en-CA" dirty="0"/>
              <a:t> CBD, clinicians are encouraged to think of themselves as coaches. </a:t>
            </a:r>
            <a:r>
              <a:rPr lang="en-CA" b="1" i="1" dirty="0"/>
              <a:t>“Coaching feedback”</a:t>
            </a:r>
            <a:r>
              <a:rPr lang="en-CA" dirty="0"/>
              <a:t> is a conversation between resident and clinician, and is meant to guide learners through a growth process that leads to performance enhancement. Coaching feedback tells residents what was witnessed during a direct or indirect observation, and, most importantly, focuses on </a:t>
            </a:r>
            <a:r>
              <a:rPr lang="en-CA" b="1" i="1" dirty="0"/>
              <a:t>specific actionable suggestions for improvement</a:t>
            </a:r>
            <a:r>
              <a:rPr lang="en-CA" dirty="0"/>
              <a:t>. In other words, coaching feedback helps a resident understand what adjustments and modifications will allow them to progress to the next level of capability/proficiency.</a:t>
            </a:r>
            <a:endParaRPr lang="en-US" dirty="0"/>
          </a:p>
          <a:p>
            <a:pPr marL="0" indent="0">
              <a:buFont typeface="Arial" panose="020B0604020202020204" pitchFamily="34" charset="0"/>
              <a:buNone/>
            </a:pPr>
            <a:endParaRPr lang="en-US" dirty="0"/>
          </a:p>
          <a:p>
            <a:pPr marL="0" indent="0">
              <a:buFont typeface="Arial" panose="020B0604020202020204" pitchFamily="34" charset="0"/>
              <a:buNone/>
            </a:pPr>
            <a:r>
              <a:rPr lang="en-US" b="1" u="sng" dirty="0"/>
              <a:t>References/Resources:</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http://</a:t>
            </a:r>
            <a:r>
              <a:rPr lang="en-US" dirty="0" err="1"/>
              <a:t>www.royalcollege.ca</a:t>
            </a:r>
            <a:r>
              <a:rPr lang="en-US" dirty="0"/>
              <a:t>/</a:t>
            </a:r>
            <a:r>
              <a:rPr lang="en-US" dirty="0" err="1"/>
              <a:t>rcsite</a:t>
            </a:r>
            <a:r>
              <a:rPr lang="en-US" dirty="0"/>
              <a:t>/</a:t>
            </a:r>
            <a:r>
              <a:rPr lang="en-US" dirty="0" err="1"/>
              <a:t>cbd</a:t>
            </a:r>
            <a:r>
              <a:rPr lang="en-US" dirty="0"/>
              <a:t>/implementation/</a:t>
            </a:r>
            <a:r>
              <a:rPr lang="en-US" dirty="0" err="1"/>
              <a:t>wbas</a:t>
            </a:r>
            <a:r>
              <a:rPr lang="en-US" dirty="0"/>
              <a:t>/coaching-and-</a:t>
            </a:r>
            <a:r>
              <a:rPr lang="en-US" dirty="0" err="1"/>
              <a:t>cbd</a:t>
            </a:r>
            <a:r>
              <a:rPr lang="en-US" dirty="0"/>
              <a:t>-e</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CA" sz="1200" b="0" i="0" kern="1200" baseline="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CA" sz="1200" dirty="0"/>
          </a:p>
          <a:p>
            <a:pPr marL="0" indent="0">
              <a:buFont typeface="Arial" panose="020B0604020202020204" pitchFamily="34" charset="0"/>
              <a:buNone/>
            </a:pPr>
            <a:endParaRPr lang="en-US" dirty="0"/>
          </a:p>
          <a:p>
            <a:endParaRPr lang="en-US" dirty="0"/>
          </a:p>
        </p:txBody>
      </p:sp>
      <p:sp>
        <p:nvSpPr>
          <p:cNvPr id="4" name="Slide Number Placeholder 3"/>
          <p:cNvSpPr>
            <a:spLocks noGrp="1"/>
          </p:cNvSpPr>
          <p:nvPr>
            <p:ph type="sldNum" sz="quarter" idx="10"/>
          </p:nvPr>
        </p:nvSpPr>
        <p:spPr/>
        <p:txBody>
          <a:bodyPr/>
          <a:lstStyle/>
          <a:p>
            <a:fld id="{0809CD35-84A2-D44B-BD19-53877E903315}" type="slidenum">
              <a:rPr lang="en-US" smtClean="0"/>
              <a:t>7</a:t>
            </a:fld>
            <a:endParaRPr lang="en-US"/>
          </a:p>
        </p:txBody>
      </p:sp>
    </p:spTree>
    <p:extLst>
      <p:ext uri="{BB962C8B-B14F-4D97-AF65-F5344CB8AC3E}">
        <p14:creationId xmlns:p14="http://schemas.microsoft.com/office/powerpoint/2010/main" val="13026657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u="sng" dirty="0"/>
              <a:t>Talking Points:</a:t>
            </a:r>
          </a:p>
          <a:p>
            <a:pPr marL="171450" lvl="0" indent="-171450">
              <a:buFont typeface="Arial" panose="020B0604020202020204" pitchFamily="34" charset="0"/>
              <a:buChar char="•"/>
            </a:pPr>
            <a:r>
              <a:rPr lang="en-US" b="0" u="none" baseline="0" dirty="0"/>
              <a:t>Carol </a:t>
            </a:r>
            <a:r>
              <a:rPr lang="en-US" b="0" u="none" baseline="0" dirty="0" err="1"/>
              <a:t>Dweck</a:t>
            </a:r>
            <a:r>
              <a:rPr lang="en-US" b="0" u="none" baseline="0" dirty="0"/>
              <a:t> at Stanford developed the theory of fixed vs. growth mindsets. She observed that children’s response to the challenge of a difficult puzzle depended upon whether they believed success was due to innate talent, or hard work and sustained effort.</a:t>
            </a:r>
          </a:p>
          <a:p>
            <a:pPr marL="171450" lvl="0" indent="-171450">
              <a:buFont typeface="Arial" panose="020B0604020202020204" pitchFamily="34" charset="0"/>
              <a:buChar char="•"/>
            </a:pPr>
            <a:r>
              <a:rPr lang="en-US" b="1" i="1" u="none" baseline="0" dirty="0"/>
              <a:t>Fixed mindset:</a:t>
            </a:r>
            <a:r>
              <a:rPr lang="en-US" b="0" u="none" baseline="0" dirty="0"/>
              <a:t> a person with a fixed mindset believes their success is based on whether or not they possess sufficient innate talent; feedback feels like an </a:t>
            </a:r>
            <a:r>
              <a:rPr lang="en-US" b="1" i="1" u="none" baseline="0" dirty="0"/>
              <a:t>evaluation</a:t>
            </a:r>
            <a:r>
              <a:rPr lang="en-US" b="0" u="none" baseline="0" dirty="0"/>
              <a:t>. → </a:t>
            </a:r>
            <a:r>
              <a:rPr lang="en-US" b="1" i="1" u="none" baseline="0" dirty="0"/>
              <a:t>You lack the skills.</a:t>
            </a:r>
            <a:r>
              <a:rPr lang="en-US" b="0" u="none" baseline="0" dirty="0"/>
              <a:t> </a:t>
            </a:r>
          </a:p>
          <a:p>
            <a:pPr marL="171450" lvl="0" indent="-171450">
              <a:buFont typeface="Arial" panose="020B0604020202020204" pitchFamily="34" charset="0"/>
              <a:buChar char="•"/>
            </a:pPr>
            <a:r>
              <a:rPr lang="en-US" b="1" i="1" u="none" baseline="0" dirty="0"/>
              <a:t>Growth mindset</a:t>
            </a:r>
            <a:r>
              <a:rPr lang="en-US" b="0" i="1" u="none" baseline="0" dirty="0"/>
              <a:t>: </a:t>
            </a:r>
            <a:r>
              <a:rPr lang="en-US" b="0" i="0" u="none" baseline="0" dirty="0"/>
              <a:t>a person with a growth mindset </a:t>
            </a:r>
            <a:r>
              <a:rPr lang="en-US" b="0" u="none" baseline="0" dirty="0"/>
              <a:t>believes </a:t>
            </a:r>
            <a:r>
              <a:rPr lang="en-US" b="1" i="1" u="none" baseline="0" dirty="0"/>
              <a:t>hard work </a:t>
            </a:r>
            <a:r>
              <a:rPr lang="en-US" b="0" u="none" baseline="0" dirty="0"/>
              <a:t>is the key to success; feedback feels like </a:t>
            </a:r>
            <a:r>
              <a:rPr lang="en-US" b="1" i="1" u="none" baseline="0" dirty="0"/>
              <a:t>coaching for growth</a:t>
            </a:r>
            <a:r>
              <a:rPr lang="en-US" b="0" u="none" baseline="0" dirty="0"/>
              <a:t>. → Your </a:t>
            </a:r>
            <a:r>
              <a:rPr lang="en-US" b="1" i="1" u="none" baseline="0" dirty="0"/>
              <a:t>skills aren’t quite there yet </a:t>
            </a:r>
            <a:r>
              <a:rPr lang="en-US" b="0" u="none" baseline="0" dirty="0"/>
              <a:t>but you’re making progress, and here’s how we can improve them further</a:t>
            </a:r>
          </a:p>
          <a:p>
            <a:pPr marL="171450" lvl="0" indent="-171450">
              <a:buFont typeface="Arial" panose="020B0604020202020204" pitchFamily="34" charset="0"/>
              <a:buChar char="•"/>
            </a:pPr>
            <a:r>
              <a:rPr lang="en-US" b="0" u="none" baseline="0" dirty="0"/>
              <a:t>One person can hold a fixed mindset in one situation and a growth mindset in another situation; Mindsets can also be learned. </a:t>
            </a:r>
          </a:p>
          <a:p>
            <a:pPr marL="171450" lvl="0" indent="-171450">
              <a:buFont typeface="Arial" panose="020B0604020202020204" pitchFamily="34" charset="0"/>
              <a:buChar char="•"/>
            </a:pPr>
            <a:endParaRPr lang="en-US" b="0" u="none" baseline="0" dirty="0"/>
          </a:p>
          <a:p>
            <a:pPr marL="171450" lvl="0" indent="-171450">
              <a:buFont typeface="Arial" panose="020B0604020202020204" pitchFamily="34" charset="0"/>
              <a:buChar char="•"/>
            </a:pPr>
            <a:r>
              <a:rPr lang="en-US" b="0" u="none" baseline="0" dirty="0"/>
              <a:t>A growth mindset held by both feedback giver and receiver can improve the acceptability of feedback conversations, increase the efficacy of feedback, and promote a culture in which coaching and feedback are viewed as an integral part of teaching and learning.</a:t>
            </a:r>
            <a:endParaRPr lang="en-US" dirty="0"/>
          </a:p>
          <a:p>
            <a:pPr marL="0" indent="0">
              <a:buFont typeface="Arial" panose="020B0604020202020204" pitchFamily="34" charset="0"/>
              <a:buNone/>
            </a:pPr>
            <a:endParaRPr lang="en-US" dirty="0"/>
          </a:p>
          <a:p>
            <a:r>
              <a:rPr lang="en-US" b="1" u="sng" dirty="0"/>
              <a:t>Supplemental Background Info:</a:t>
            </a:r>
          </a:p>
          <a:p>
            <a:pPr marL="0" marR="0" lvl="0" indent="0" algn="l" defTabSz="914400" rtl="0" eaLnBrk="1" fontAlgn="auto" latinLnBrk="0" hangingPunct="1">
              <a:lnSpc>
                <a:spcPct val="100000"/>
              </a:lnSpc>
              <a:spcBef>
                <a:spcPts val="0"/>
              </a:spcBef>
              <a:spcAft>
                <a:spcPts val="0"/>
              </a:spcAft>
              <a:buClrTx/>
              <a:buSzTx/>
              <a:buFontTx/>
              <a:buNone/>
              <a:tabLst/>
              <a:defRPr/>
            </a:pPr>
            <a:r>
              <a:rPr lang="en-CA" u="none" dirty="0">
                <a:solidFill>
                  <a:schemeClr val="tx1"/>
                </a:solidFill>
                <a:hlinkClick r:id="rId3">
                  <a:extLst>
                    <a:ext uri="{A12FA001-AC4F-418D-AE19-62706E023703}">
                      <ahyp:hlinkClr xmlns:ahyp="http://schemas.microsoft.com/office/drawing/2018/hyperlinkcolor" val="tx"/>
                    </a:ext>
                  </a:extLst>
                </a:hlinkClick>
              </a:rPr>
              <a:t>For more info on mindsets: https://www.youtube.com/watch?v=KUWn_TJTrnU</a:t>
            </a:r>
            <a:endParaRPr lang="en-CA" b="0" u="none" baseline="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b="0" u="none" baseline="0" dirty="0"/>
              <a:t>https://</a:t>
            </a:r>
            <a:r>
              <a:rPr lang="en-CA" b="0" u="none" baseline="0" dirty="0" err="1"/>
              <a:t>www.ted.com</a:t>
            </a:r>
            <a:r>
              <a:rPr lang="en-CA" b="0" u="none" baseline="0" dirty="0"/>
              <a:t>/talks/carol_dweck_the_power_of_believing_that_you_can_improve?language=en</a:t>
            </a:r>
          </a:p>
          <a:p>
            <a:pPr marL="0" indent="0">
              <a:buFont typeface="Arial" panose="020B0604020202020204" pitchFamily="34" charset="0"/>
              <a:buNone/>
            </a:pPr>
            <a:endParaRPr lang="en-US" dirty="0"/>
          </a:p>
          <a:p>
            <a:pPr marL="0" indent="0">
              <a:buFont typeface="Arial" panose="020B0604020202020204" pitchFamily="34" charset="0"/>
              <a:buNone/>
            </a:pPr>
            <a:r>
              <a:rPr lang="en-US" b="1" u="sng" dirty="0"/>
              <a:t>References/Resources: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u="none" baseline="0" dirty="0" err="1"/>
              <a:t>Dweck</a:t>
            </a:r>
            <a:r>
              <a:rPr lang="en-US" b="0" u="none" baseline="0" dirty="0"/>
              <a:t> CS. </a:t>
            </a:r>
            <a:r>
              <a:rPr lang="en-US" b="0" i="1" u="none" baseline="0" dirty="0"/>
              <a:t>Mindset: The new psychology of success. </a:t>
            </a:r>
            <a:r>
              <a:rPr lang="en-US" b="0" i="0" u="none" baseline="0" dirty="0"/>
              <a:t>2006; New York: Random House.</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CA" sz="1200" b="0" i="0" kern="1200" baseline="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CA" sz="1200" dirty="0"/>
          </a:p>
          <a:p>
            <a:pPr marL="0" indent="0">
              <a:buFont typeface="Arial" panose="020B0604020202020204" pitchFamily="34" charset="0"/>
              <a:buNone/>
            </a:pPr>
            <a:endParaRPr lang="en-US" dirty="0"/>
          </a:p>
          <a:p>
            <a:endParaRPr lang="en-US" dirty="0"/>
          </a:p>
        </p:txBody>
      </p:sp>
      <p:sp>
        <p:nvSpPr>
          <p:cNvPr id="4" name="Slide Number Placeholder 3"/>
          <p:cNvSpPr>
            <a:spLocks noGrp="1"/>
          </p:cNvSpPr>
          <p:nvPr>
            <p:ph type="sldNum" sz="quarter" idx="10"/>
          </p:nvPr>
        </p:nvSpPr>
        <p:spPr/>
        <p:txBody>
          <a:bodyPr/>
          <a:lstStyle/>
          <a:p>
            <a:fld id="{0809CD35-84A2-D44B-BD19-53877E903315}" type="slidenum">
              <a:rPr lang="en-US" smtClean="0"/>
              <a:t>8</a:t>
            </a:fld>
            <a:endParaRPr lang="en-US"/>
          </a:p>
        </p:txBody>
      </p:sp>
    </p:spTree>
    <p:extLst>
      <p:ext uri="{BB962C8B-B14F-4D97-AF65-F5344CB8AC3E}">
        <p14:creationId xmlns:p14="http://schemas.microsoft.com/office/powerpoint/2010/main" val="13026657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u="sng" dirty="0"/>
              <a:t>Talking Points:</a:t>
            </a:r>
          </a:p>
          <a:p>
            <a:pPr marL="171450" indent="-171450">
              <a:buFont typeface="Arial" panose="020B0604020202020204" pitchFamily="34" charset="0"/>
              <a:buChar char="•"/>
            </a:pPr>
            <a:r>
              <a:rPr lang="en-US" dirty="0"/>
              <a:t>Feedback is </a:t>
            </a:r>
            <a:r>
              <a:rPr lang="en-US" b="1" i="1" dirty="0"/>
              <a:t>most likely to be accepted </a:t>
            </a:r>
            <a:r>
              <a:rPr lang="en-US" dirty="0"/>
              <a:t>and used to improve performance when it is provided in the context of a positive relationship.</a:t>
            </a:r>
          </a:p>
          <a:p>
            <a:pPr marL="171450" lvl="0" indent="-171450">
              <a:buFont typeface="Arial" panose="020B0604020202020204" pitchFamily="34" charset="0"/>
              <a:buChar char="•"/>
            </a:pPr>
            <a:r>
              <a:rPr lang="en-US" dirty="0"/>
              <a:t>Strong relationships may catalyze cultural change.</a:t>
            </a:r>
          </a:p>
          <a:p>
            <a:pPr marL="171450" lvl="0" indent="-171450">
              <a:buFont typeface="Arial" panose="020B0604020202020204" pitchFamily="34" charset="0"/>
              <a:buChar char="•"/>
            </a:pPr>
            <a:endParaRPr lang="en-US" dirty="0"/>
          </a:p>
          <a:p>
            <a:r>
              <a:rPr lang="en-US" b="1" u="sng" dirty="0"/>
              <a:t>Supplemental Background Info:</a:t>
            </a:r>
          </a:p>
          <a:p>
            <a:pPr marL="0" indent="0">
              <a:buFont typeface="Arial" panose="020B0604020202020204" pitchFamily="34" charset="0"/>
              <a:buNone/>
            </a:pPr>
            <a:endParaRPr lang="en-US" dirty="0"/>
          </a:p>
          <a:p>
            <a:pPr marL="0" indent="0">
              <a:buFont typeface="Arial" panose="020B0604020202020204" pitchFamily="34" charset="0"/>
              <a:buNone/>
            </a:pPr>
            <a:r>
              <a:rPr lang="en-US" b="1" u="sng" dirty="0"/>
              <a:t>References/Resources:</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1200" baseline="0" dirty="0"/>
              <a:t>Stone D &amp; </a:t>
            </a:r>
            <a:r>
              <a:rPr lang="da-DK" sz="1200" baseline="0" dirty="0" err="1"/>
              <a:t>Heen</a:t>
            </a:r>
            <a:r>
              <a:rPr lang="da-DK" sz="1200" baseline="0" dirty="0"/>
              <a:t> S. </a:t>
            </a:r>
            <a:r>
              <a:rPr lang="da-DK" sz="1200" i="1" baseline="0" dirty="0" err="1"/>
              <a:t>Thanks</a:t>
            </a:r>
            <a:r>
              <a:rPr lang="da-DK" sz="1200" i="1" baseline="0" dirty="0"/>
              <a:t> for the Feedback: The Science and Art of </a:t>
            </a:r>
            <a:r>
              <a:rPr lang="da-DK" sz="1200" i="1" baseline="0" dirty="0" err="1"/>
              <a:t>Receiving</a:t>
            </a:r>
            <a:r>
              <a:rPr lang="da-DK" sz="1200" i="1" baseline="0" dirty="0"/>
              <a:t> Feedback </a:t>
            </a:r>
            <a:r>
              <a:rPr lang="da-DK" sz="1200" i="1" baseline="0" dirty="0" err="1"/>
              <a:t>Well</a:t>
            </a:r>
            <a:r>
              <a:rPr lang="da-DK" sz="1200" i="1" baseline="0" dirty="0"/>
              <a:t>.</a:t>
            </a:r>
            <a:r>
              <a:rPr lang="da-DK" sz="1200" i="0" baseline="0" dirty="0"/>
              <a:t> 2014; Viking </a:t>
            </a:r>
            <a:r>
              <a:rPr lang="da-DK" sz="1200" i="0" baseline="0" dirty="0" err="1"/>
              <a:t>Adult</a:t>
            </a:r>
            <a:r>
              <a:rPr lang="da-DK" sz="1200" i="0" baseline="0" dirty="0"/>
              <a:t>.</a:t>
            </a:r>
            <a:endParaRPr lang="en-CA" sz="1200" dirty="0"/>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sz="1200" dirty="0"/>
              <a:t>Watling C, </a:t>
            </a:r>
            <a:r>
              <a:rPr lang="en-CA" sz="1200" dirty="0" err="1"/>
              <a:t>Driessen</a:t>
            </a:r>
            <a:r>
              <a:rPr lang="en-CA" sz="1200" baseline="0" dirty="0"/>
              <a:t> E, van der </a:t>
            </a:r>
            <a:r>
              <a:rPr lang="en-CA" sz="1200" baseline="0" dirty="0" err="1"/>
              <a:t>Vleuten</a:t>
            </a:r>
            <a:r>
              <a:rPr lang="en-CA" sz="1200" baseline="0" dirty="0"/>
              <a:t> CPM, et al. Learning from clinical work: the role of learning cues and credibility judgements. Med </a:t>
            </a:r>
            <a:r>
              <a:rPr lang="en-CA" sz="1200" baseline="0" dirty="0" err="1"/>
              <a:t>Educ</a:t>
            </a:r>
            <a:r>
              <a:rPr lang="en-CA" sz="1200" baseline="0" dirty="0"/>
              <a:t> 2012;46:192-200.</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aseline="0" dirty="0" err="1"/>
              <a:t>Telio</a:t>
            </a:r>
            <a:r>
              <a:rPr lang="en-CA" sz="1200" baseline="0" dirty="0"/>
              <a:t> S, </a:t>
            </a:r>
            <a:r>
              <a:rPr lang="en-CA" sz="1200" baseline="0" dirty="0" err="1"/>
              <a:t>Regher</a:t>
            </a:r>
            <a:r>
              <a:rPr lang="en-CA" sz="1200" baseline="0" dirty="0"/>
              <a:t> G, &amp; </a:t>
            </a:r>
            <a:r>
              <a:rPr lang="en-CA" sz="1200" baseline="0" dirty="0" err="1"/>
              <a:t>Ajjawi</a:t>
            </a:r>
            <a:r>
              <a:rPr lang="en-CA" sz="1200" baseline="0" dirty="0"/>
              <a:t> R. Feedback and the educational alliance: examining credibility judgements and their consequences. Med </a:t>
            </a:r>
            <a:r>
              <a:rPr lang="en-CA" sz="1200" baseline="0" dirty="0" err="1"/>
              <a:t>Educ</a:t>
            </a:r>
            <a:r>
              <a:rPr lang="en-CA" sz="1200" baseline="0" dirty="0"/>
              <a:t> 2016;50:933-942.</a:t>
            </a:r>
          </a:p>
        </p:txBody>
      </p:sp>
      <p:sp>
        <p:nvSpPr>
          <p:cNvPr id="4" name="Slide Number Placeholder 3"/>
          <p:cNvSpPr>
            <a:spLocks noGrp="1"/>
          </p:cNvSpPr>
          <p:nvPr>
            <p:ph type="sldNum" sz="quarter" idx="10"/>
          </p:nvPr>
        </p:nvSpPr>
        <p:spPr/>
        <p:txBody>
          <a:bodyPr/>
          <a:lstStyle/>
          <a:p>
            <a:fld id="{0809CD35-84A2-D44B-BD19-53877E903315}" type="slidenum">
              <a:rPr lang="en-US" smtClean="0"/>
              <a:t>9</a:t>
            </a:fld>
            <a:endParaRPr lang="en-US"/>
          </a:p>
        </p:txBody>
      </p:sp>
    </p:spTree>
    <p:extLst>
      <p:ext uri="{BB962C8B-B14F-4D97-AF65-F5344CB8AC3E}">
        <p14:creationId xmlns:p14="http://schemas.microsoft.com/office/powerpoint/2010/main" val="13026657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jpg"/><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CA"/>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181" indent="0" algn="ctr">
              <a:buNone/>
              <a:defRPr>
                <a:solidFill>
                  <a:schemeClr val="tx1">
                    <a:tint val="75000"/>
                  </a:schemeClr>
                </a:solidFill>
              </a:defRPr>
            </a:lvl2pPr>
            <a:lvl3pPr marL="914362" indent="0" algn="ctr">
              <a:buNone/>
              <a:defRPr>
                <a:solidFill>
                  <a:schemeClr val="tx1">
                    <a:tint val="75000"/>
                  </a:schemeClr>
                </a:solidFill>
              </a:defRPr>
            </a:lvl3pPr>
            <a:lvl4pPr marL="1371543" indent="0" algn="ctr">
              <a:buNone/>
              <a:defRPr>
                <a:solidFill>
                  <a:schemeClr val="tx1">
                    <a:tint val="75000"/>
                  </a:schemeClr>
                </a:solidFill>
              </a:defRPr>
            </a:lvl4pPr>
            <a:lvl5pPr marL="1828724" indent="0" algn="ctr">
              <a:buNone/>
              <a:defRPr>
                <a:solidFill>
                  <a:schemeClr val="tx1">
                    <a:tint val="75000"/>
                  </a:schemeClr>
                </a:solidFill>
              </a:defRPr>
            </a:lvl5pPr>
            <a:lvl6pPr marL="2285905" indent="0" algn="ctr">
              <a:buNone/>
              <a:defRPr>
                <a:solidFill>
                  <a:schemeClr val="tx1">
                    <a:tint val="75000"/>
                  </a:schemeClr>
                </a:solidFill>
              </a:defRPr>
            </a:lvl6pPr>
            <a:lvl7pPr marL="2743086" indent="0" algn="ctr">
              <a:buNone/>
              <a:defRPr>
                <a:solidFill>
                  <a:schemeClr val="tx1">
                    <a:tint val="75000"/>
                  </a:schemeClr>
                </a:solidFill>
              </a:defRPr>
            </a:lvl7pPr>
            <a:lvl8pPr marL="3200266" indent="0" algn="ctr">
              <a:buNone/>
              <a:defRPr>
                <a:solidFill>
                  <a:schemeClr val="tx1">
                    <a:tint val="75000"/>
                  </a:schemeClr>
                </a:solidFill>
              </a:defRPr>
            </a:lvl8pPr>
            <a:lvl9pPr marL="3657448" indent="0" algn="ctr">
              <a:buNone/>
              <a:defRPr>
                <a:solidFill>
                  <a:schemeClr val="tx1">
                    <a:tint val="75000"/>
                  </a:schemeClr>
                </a:solidFill>
              </a:defRPr>
            </a:lvl9pPr>
          </a:lstStyle>
          <a:p>
            <a:r>
              <a:rPr lang="en-CA"/>
              <a:t>Click to edit Master subtitle style</a:t>
            </a:r>
            <a:endParaRPr lang="en-US"/>
          </a:p>
        </p:txBody>
      </p:sp>
      <p:sp>
        <p:nvSpPr>
          <p:cNvPr id="4" name="Date Placeholder 3"/>
          <p:cNvSpPr>
            <a:spLocks noGrp="1"/>
          </p:cNvSpPr>
          <p:nvPr>
            <p:ph type="dt" sz="half" idx="10"/>
          </p:nvPr>
        </p:nvSpPr>
        <p:spPr/>
        <p:txBody>
          <a:bodyPr/>
          <a:lstStyle/>
          <a:p>
            <a:fld id="{1915E280-6836-AC40-956B-2FDF44872CEB}" type="datetimeFigureOut">
              <a:rPr lang="en-US" smtClean="0"/>
              <a:t>5/24/19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82028D-7EF4-0A4F-85EE-E13001CE963F}" type="slidenum">
              <a:rPr lang="en-US" smtClean="0"/>
              <a:t>‹#›</a:t>
            </a:fld>
            <a:endParaRPr lang="en-US"/>
          </a:p>
        </p:txBody>
      </p:sp>
    </p:spTree>
    <p:extLst>
      <p:ext uri="{BB962C8B-B14F-4D97-AF65-F5344CB8AC3E}">
        <p14:creationId xmlns:p14="http://schemas.microsoft.com/office/powerpoint/2010/main" val="40132720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Date Placeholder 3"/>
          <p:cNvSpPr>
            <a:spLocks noGrp="1"/>
          </p:cNvSpPr>
          <p:nvPr>
            <p:ph type="dt" sz="half" idx="10"/>
          </p:nvPr>
        </p:nvSpPr>
        <p:spPr/>
        <p:txBody>
          <a:bodyPr/>
          <a:lstStyle/>
          <a:p>
            <a:fld id="{1915E280-6836-AC40-956B-2FDF44872CEB}" type="datetimeFigureOut">
              <a:rPr lang="en-US" smtClean="0"/>
              <a:t>5/24/19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82028D-7EF4-0A4F-85EE-E13001CE963F}" type="slidenum">
              <a:rPr lang="en-US" smtClean="0"/>
              <a:t>‹#›</a:t>
            </a:fld>
            <a:endParaRPr lang="en-US"/>
          </a:p>
        </p:txBody>
      </p:sp>
    </p:spTree>
    <p:extLst>
      <p:ext uri="{BB962C8B-B14F-4D97-AF65-F5344CB8AC3E}">
        <p14:creationId xmlns:p14="http://schemas.microsoft.com/office/powerpoint/2010/main" val="17400397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CA"/>
              <a:t>Click to edit Master title style</a:t>
            </a:r>
            <a:endParaRPr lang="en-US"/>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Date Placeholder 3"/>
          <p:cNvSpPr>
            <a:spLocks noGrp="1"/>
          </p:cNvSpPr>
          <p:nvPr>
            <p:ph type="dt" sz="half" idx="10"/>
          </p:nvPr>
        </p:nvSpPr>
        <p:spPr/>
        <p:txBody>
          <a:bodyPr/>
          <a:lstStyle/>
          <a:p>
            <a:fld id="{1915E280-6836-AC40-956B-2FDF44872CEB}" type="datetimeFigureOut">
              <a:rPr lang="en-US" smtClean="0"/>
              <a:t>5/24/19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82028D-7EF4-0A4F-85EE-E13001CE963F}" type="slidenum">
              <a:rPr lang="en-US" smtClean="0"/>
              <a:t>‹#›</a:t>
            </a:fld>
            <a:endParaRPr lang="en-US"/>
          </a:p>
        </p:txBody>
      </p:sp>
    </p:spTree>
    <p:extLst>
      <p:ext uri="{BB962C8B-B14F-4D97-AF65-F5344CB8AC3E}">
        <p14:creationId xmlns:p14="http://schemas.microsoft.com/office/powerpoint/2010/main" val="34614323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Content Placeholder 2"/>
          <p:cNvSpPr>
            <a:spLocks noGrp="1"/>
          </p:cNvSpPr>
          <p:nvPr>
            <p:ph idx="1"/>
          </p:nvPr>
        </p:nvSpPr>
        <p:spPr/>
        <p:txBody>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Date Placeholder 3"/>
          <p:cNvSpPr>
            <a:spLocks noGrp="1"/>
          </p:cNvSpPr>
          <p:nvPr>
            <p:ph type="dt" sz="half" idx="10"/>
          </p:nvPr>
        </p:nvSpPr>
        <p:spPr/>
        <p:txBody>
          <a:bodyPr/>
          <a:lstStyle/>
          <a:p>
            <a:fld id="{1915E280-6836-AC40-956B-2FDF44872CEB}" type="datetimeFigureOut">
              <a:rPr lang="en-US" smtClean="0"/>
              <a:t>5/24/19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82028D-7EF4-0A4F-85EE-E13001CE963F}" type="slidenum">
              <a:rPr lang="en-US" smtClean="0"/>
              <a:t>‹#›</a:t>
            </a:fld>
            <a:endParaRPr lang="en-US"/>
          </a:p>
        </p:txBody>
      </p:sp>
    </p:spTree>
    <p:extLst>
      <p:ext uri="{BB962C8B-B14F-4D97-AF65-F5344CB8AC3E}">
        <p14:creationId xmlns:p14="http://schemas.microsoft.com/office/powerpoint/2010/main" val="3359211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Google Shape;54;p12"/>
          <p:cNvPicPr preferRelativeResize="0"/>
          <p:nvPr userDrawn="1"/>
        </p:nvPicPr>
        <p:blipFill rotWithShape="1">
          <a:blip r:embed="rId2">
            <a:alphaModFix/>
          </a:blip>
          <a:srcRect/>
          <a:stretch/>
        </p:blipFill>
        <p:spPr>
          <a:xfrm>
            <a:off x="2699792" y="4389673"/>
            <a:ext cx="1872208" cy="564135"/>
          </a:xfrm>
          <a:prstGeom prst="rect">
            <a:avLst/>
          </a:prstGeom>
          <a:noFill/>
          <a:ln>
            <a:noFill/>
          </a:ln>
        </p:spPr>
      </p:pic>
      <p:pic>
        <p:nvPicPr>
          <p:cNvPr id="8" name="Google Shape;55;p12"/>
          <p:cNvPicPr preferRelativeResize="0"/>
          <p:nvPr userDrawn="1"/>
        </p:nvPicPr>
        <p:blipFill rotWithShape="1">
          <a:blip r:embed="rId3">
            <a:alphaModFix/>
          </a:blip>
          <a:srcRect/>
          <a:stretch/>
        </p:blipFill>
        <p:spPr>
          <a:xfrm>
            <a:off x="5364088" y="4287202"/>
            <a:ext cx="1080120" cy="740979"/>
          </a:xfrm>
          <a:prstGeom prst="rect">
            <a:avLst/>
          </a:prstGeom>
          <a:noFill/>
          <a:ln>
            <a:noFill/>
          </a:ln>
        </p:spPr>
      </p:pic>
      <p:pic>
        <p:nvPicPr>
          <p:cNvPr id="9" name="Google Shape;57;p12"/>
          <p:cNvPicPr preferRelativeResize="0"/>
          <p:nvPr userDrawn="1"/>
        </p:nvPicPr>
        <p:blipFill rotWithShape="1">
          <a:blip r:embed="rId4">
            <a:alphaModFix/>
          </a:blip>
          <a:srcRect r="4697"/>
          <a:stretch/>
        </p:blipFill>
        <p:spPr>
          <a:xfrm>
            <a:off x="467544" y="4287202"/>
            <a:ext cx="1643529" cy="837764"/>
          </a:xfrm>
          <a:prstGeom prst="rect">
            <a:avLst/>
          </a:prstGeom>
          <a:noFill/>
          <a:ln>
            <a:noFill/>
          </a:ln>
        </p:spPr>
      </p:pic>
      <p:pic>
        <p:nvPicPr>
          <p:cNvPr id="10" name="Google Shape;58;p12"/>
          <p:cNvPicPr preferRelativeResize="0"/>
          <p:nvPr userDrawn="1"/>
        </p:nvPicPr>
        <p:blipFill rotWithShape="1">
          <a:blip r:embed="rId5">
            <a:alphaModFix/>
          </a:blip>
          <a:srcRect/>
          <a:stretch/>
        </p:blipFill>
        <p:spPr>
          <a:xfrm>
            <a:off x="7236296" y="4285688"/>
            <a:ext cx="1440160" cy="720080"/>
          </a:xfrm>
          <a:prstGeom prst="rect">
            <a:avLst/>
          </a:prstGeom>
          <a:noFill/>
          <a:ln>
            <a:noFill/>
          </a:ln>
        </p:spPr>
      </p:pic>
    </p:spTree>
    <p:extLst>
      <p:ext uri="{BB962C8B-B14F-4D97-AF65-F5344CB8AC3E}">
        <p14:creationId xmlns:p14="http://schemas.microsoft.com/office/powerpoint/2010/main" val="16051211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5" name="Date Placeholder 4"/>
          <p:cNvSpPr>
            <a:spLocks noGrp="1"/>
          </p:cNvSpPr>
          <p:nvPr>
            <p:ph type="dt" sz="half" idx="10"/>
          </p:nvPr>
        </p:nvSpPr>
        <p:spPr/>
        <p:txBody>
          <a:bodyPr/>
          <a:lstStyle/>
          <a:p>
            <a:fld id="{1915E280-6836-AC40-956B-2FDF44872CEB}" type="datetimeFigureOut">
              <a:rPr lang="en-US" smtClean="0"/>
              <a:t>5/24/19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82028D-7EF4-0A4F-85EE-E13001CE963F}" type="slidenum">
              <a:rPr lang="en-US" smtClean="0"/>
              <a:t>‹#›</a:t>
            </a:fld>
            <a:endParaRPr lang="en-US"/>
          </a:p>
        </p:txBody>
      </p:sp>
    </p:spTree>
    <p:extLst>
      <p:ext uri="{BB962C8B-B14F-4D97-AF65-F5344CB8AC3E}">
        <p14:creationId xmlns:p14="http://schemas.microsoft.com/office/powerpoint/2010/main" val="21025376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CA"/>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181" indent="0">
              <a:buNone/>
              <a:defRPr sz="2000" b="1"/>
            </a:lvl2pPr>
            <a:lvl3pPr marL="914362" indent="0">
              <a:buNone/>
              <a:defRPr sz="1800" b="1"/>
            </a:lvl3pPr>
            <a:lvl4pPr marL="1371543" indent="0">
              <a:buNone/>
              <a:defRPr sz="1600" b="1"/>
            </a:lvl4pPr>
            <a:lvl5pPr marL="1828724" indent="0">
              <a:buNone/>
              <a:defRPr sz="1600" b="1"/>
            </a:lvl5pPr>
            <a:lvl6pPr marL="2285905" indent="0">
              <a:buNone/>
              <a:defRPr sz="1600" b="1"/>
            </a:lvl6pPr>
            <a:lvl7pPr marL="2743086" indent="0">
              <a:buNone/>
              <a:defRPr sz="1600" b="1"/>
            </a:lvl7pPr>
            <a:lvl8pPr marL="3200266" indent="0">
              <a:buNone/>
              <a:defRPr sz="1600" b="1"/>
            </a:lvl8pPr>
            <a:lvl9pPr marL="3657448" indent="0">
              <a:buNone/>
              <a:defRPr sz="1600" b="1"/>
            </a:lvl9pPr>
          </a:lstStyle>
          <a:p>
            <a:pPr lvl="0"/>
            <a:r>
              <a:rPr lang="en-CA"/>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5" name="Text Placeholder 4"/>
          <p:cNvSpPr>
            <a:spLocks noGrp="1"/>
          </p:cNvSpPr>
          <p:nvPr>
            <p:ph type="body" sz="quarter" idx="3"/>
          </p:nvPr>
        </p:nvSpPr>
        <p:spPr>
          <a:xfrm>
            <a:off x="4645027" y="1151335"/>
            <a:ext cx="4041775" cy="479822"/>
          </a:xfrm>
        </p:spPr>
        <p:txBody>
          <a:bodyPr anchor="b"/>
          <a:lstStyle>
            <a:lvl1pPr marL="0" indent="0">
              <a:buNone/>
              <a:defRPr sz="2400" b="1"/>
            </a:lvl1pPr>
            <a:lvl2pPr marL="457181" indent="0">
              <a:buNone/>
              <a:defRPr sz="2000" b="1"/>
            </a:lvl2pPr>
            <a:lvl3pPr marL="914362" indent="0">
              <a:buNone/>
              <a:defRPr sz="1800" b="1"/>
            </a:lvl3pPr>
            <a:lvl4pPr marL="1371543" indent="0">
              <a:buNone/>
              <a:defRPr sz="1600" b="1"/>
            </a:lvl4pPr>
            <a:lvl5pPr marL="1828724" indent="0">
              <a:buNone/>
              <a:defRPr sz="1600" b="1"/>
            </a:lvl5pPr>
            <a:lvl6pPr marL="2285905" indent="0">
              <a:buNone/>
              <a:defRPr sz="1600" b="1"/>
            </a:lvl6pPr>
            <a:lvl7pPr marL="2743086" indent="0">
              <a:buNone/>
              <a:defRPr sz="1600" b="1"/>
            </a:lvl7pPr>
            <a:lvl8pPr marL="3200266" indent="0">
              <a:buNone/>
              <a:defRPr sz="1600" b="1"/>
            </a:lvl8pPr>
            <a:lvl9pPr marL="3657448" indent="0">
              <a:buNone/>
              <a:defRPr sz="1600" b="1"/>
            </a:lvl9pPr>
          </a:lstStyle>
          <a:p>
            <a:pPr lvl="0"/>
            <a:r>
              <a:rPr lang="en-CA"/>
              <a:t>Click to edit Master text styles</a:t>
            </a:r>
          </a:p>
        </p:txBody>
      </p:sp>
      <p:sp>
        <p:nvSpPr>
          <p:cNvPr id="6" name="Content Placeholder 5"/>
          <p:cNvSpPr>
            <a:spLocks noGrp="1"/>
          </p:cNvSpPr>
          <p:nvPr>
            <p:ph sz="quarter" idx="4"/>
          </p:nvPr>
        </p:nvSpPr>
        <p:spPr>
          <a:xfrm>
            <a:off x="4645027"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7" name="Date Placeholder 6"/>
          <p:cNvSpPr>
            <a:spLocks noGrp="1"/>
          </p:cNvSpPr>
          <p:nvPr>
            <p:ph type="dt" sz="half" idx="10"/>
          </p:nvPr>
        </p:nvSpPr>
        <p:spPr/>
        <p:txBody>
          <a:bodyPr/>
          <a:lstStyle/>
          <a:p>
            <a:fld id="{1915E280-6836-AC40-956B-2FDF44872CEB}" type="datetimeFigureOut">
              <a:rPr lang="en-US" smtClean="0"/>
              <a:t>5/24/19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582028D-7EF4-0A4F-85EE-E13001CE963F}" type="slidenum">
              <a:rPr lang="en-US" smtClean="0"/>
              <a:t>‹#›</a:t>
            </a:fld>
            <a:endParaRPr lang="en-US"/>
          </a:p>
        </p:txBody>
      </p:sp>
    </p:spTree>
    <p:extLst>
      <p:ext uri="{BB962C8B-B14F-4D97-AF65-F5344CB8AC3E}">
        <p14:creationId xmlns:p14="http://schemas.microsoft.com/office/powerpoint/2010/main" val="24245196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5112136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915E280-6836-AC40-956B-2FDF44872CEB}" type="datetimeFigureOut">
              <a:rPr lang="en-US" smtClean="0"/>
              <a:t>5/24/19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582028D-7EF4-0A4F-85EE-E13001CE963F}" type="slidenum">
              <a:rPr lang="en-US" smtClean="0"/>
              <a:t>‹#›</a:t>
            </a:fld>
            <a:endParaRPr lang="en-US"/>
          </a:p>
        </p:txBody>
      </p:sp>
      <p:pic>
        <p:nvPicPr>
          <p:cNvPr id="5" name="Picture 4" descr="Screen Shot 2019-03-05 at 11.48.30 AM.png"/>
          <p:cNvPicPr>
            <a:picLocks noChangeAspect="1"/>
          </p:cNvPicPr>
          <p:nvPr userDrawn="1"/>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7387767" y="4418563"/>
            <a:ext cx="1425571" cy="462685"/>
          </a:xfrm>
          <a:prstGeom prst="rect">
            <a:avLst/>
          </a:prstGeom>
        </p:spPr>
      </p:pic>
      <p:pic>
        <p:nvPicPr>
          <p:cNvPr id="6" name="Google Shape;57;p12"/>
          <p:cNvPicPr preferRelativeResize="0"/>
          <p:nvPr userDrawn="1"/>
        </p:nvPicPr>
        <p:blipFill rotWithShape="1">
          <a:blip r:embed="rId4">
            <a:alphaModFix/>
          </a:blip>
          <a:srcRect r="4697"/>
          <a:stretch/>
        </p:blipFill>
        <p:spPr>
          <a:xfrm>
            <a:off x="243840" y="4310882"/>
            <a:ext cx="1432560" cy="730226"/>
          </a:xfrm>
          <a:prstGeom prst="rect">
            <a:avLst/>
          </a:prstGeom>
          <a:noFill/>
          <a:ln>
            <a:noFill/>
          </a:ln>
        </p:spPr>
      </p:pic>
    </p:spTree>
    <p:extLst>
      <p:ext uri="{BB962C8B-B14F-4D97-AF65-F5344CB8AC3E}">
        <p14:creationId xmlns:p14="http://schemas.microsoft.com/office/powerpoint/2010/main" val="27255900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10" name="Picture 9" descr="Screen Shot 2019-03-05 at 11.48.30 AM.png"/>
          <p:cNvPicPr>
            <a:picLocks noChangeAspect="1"/>
          </p:cNvPicPr>
          <p:nvPr userDrawn="1"/>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7469047" y="4304579"/>
            <a:ext cx="1425571" cy="462685"/>
          </a:xfrm>
          <a:prstGeom prst="rect">
            <a:avLst/>
          </a:prstGeom>
        </p:spPr>
      </p:pic>
      <p:cxnSp>
        <p:nvCxnSpPr>
          <p:cNvPr id="11" name="Straight Connector 10"/>
          <p:cNvCxnSpPr/>
          <p:nvPr userDrawn="1"/>
        </p:nvCxnSpPr>
        <p:spPr>
          <a:xfrm flipH="1">
            <a:off x="6588125" y="621212"/>
            <a:ext cx="2555875" cy="0"/>
          </a:xfrm>
          <a:prstGeom prst="line">
            <a:avLst/>
          </a:prstGeom>
          <a:ln w="76200" cmpd="sng">
            <a:solidFill>
              <a:srgbClr val="E78B26"/>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userDrawn="1"/>
        </p:nvCxnSpPr>
        <p:spPr>
          <a:xfrm flipH="1">
            <a:off x="0" y="4527749"/>
            <a:ext cx="2555875" cy="0"/>
          </a:xfrm>
          <a:prstGeom prst="line">
            <a:avLst/>
          </a:prstGeom>
          <a:ln w="76200" cmpd="sng">
            <a:solidFill>
              <a:srgbClr val="E78B26"/>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760719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CA"/>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181" indent="0">
              <a:buNone/>
              <a:defRPr sz="2800"/>
            </a:lvl2pPr>
            <a:lvl3pPr marL="914362" indent="0">
              <a:buNone/>
              <a:defRPr sz="2400"/>
            </a:lvl3pPr>
            <a:lvl4pPr marL="1371543" indent="0">
              <a:buNone/>
              <a:defRPr sz="2000"/>
            </a:lvl4pPr>
            <a:lvl5pPr marL="1828724" indent="0">
              <a:buNone/>
              <a:defRPr sz="2000"/>
            </a:lvl5pPr>
            <a:lvl6pPr marL="2285905" indent="0">
              <a:buNone/>
              <a:defRPr sz="2000"/>
            </a:lvl6pPr>
            <a:lvl7pPr marL="2743086" indent="0">
              <a:buNone/>
              <a:defRPr sz="2000"/>
            </a:lvl7pPr>
            <a:lvl8pPr marL="3200266" indent="0">
              <a:buNone/>
              <a:defRPr sz="2000"/>
            </a:lvl8pPr>
            <a:lvl9pPr marL="3657448" indent="0">
              <a:buNone/>
              <a:defRPr sz="2000"/>
            </a:lvl9pPr>
          </a:lstStyle>
          <a:p>
            <a:endParaRPr lang="en-US"/>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400"/>
            </a:lvl1pPr>
            <a:lvl2pPr marL="457181" indent="0">
              <a:buNone/>
              <a:defRPr sz="1200"/>
            </a:lvl2pPr>
            <a:lvl3pPr marL="914362" indent="0">
              <a:buNone/>
              <a:defRPr sz="1000"/>
            </a:lvl3pPr>
            <a:lvl4pPr marL="1371543" indent="0">
              <a:buNone/>
              <a:defRPr sz="900"/>
            </a:lvl4pPr>
            <a:lvl5pPr marL="1828724" indent="0">
              <a:buNone/>
              <a:defRPr sz="900"/>
            </a:lvl5pPr>
            <a:lvl6pPr marL="2285905" indent="0">
              <a:buNone/>
              <a:defRPr sz="900"/>
            </a:lvl6pPr>
            <a:lvl7pPr marL="2743086" indent="0">
              <a:buNone/>
              <a:defRPr sz="900"/>
            </a:lvl7pPr>
            <a:lvl8pPr marL="3200266" indent="0">
              <a:buNone/>
              <a:defRPr sz="900"/>
            </a:lvl8pPr>
            <a:lvl9pPr marL="3657448" indent="0">
              <a:buNone/>
              <a:defRPr sz="900"/>
            </a:lvl9pPr>
          </a:lstStyle>
          <a:p>
            <a:pPr lvl="0"/>
            <a:r>
              <a:rPr lang="en-CA"/>
              <a:t>Click to edit Master text styles</a:t>
            </a:r>
          </a:p>
        </p:txBody>
      </p:sp>
      <p:sp>
        <p:nvSpPr>
          <p:cNvPr id="5" name="Date Placeholder 4"/>
          <p:cNvSpPr>
            <a:spLocks noGrp="1"/>
          </p:cNvSpPr>
          <p:nvPr>
            <p:ph type="dt" sz="half" idx="10"/>
          </p:nvPr>
        </p:nvSpPr>
        <p:spPr/>
        <p:txBody>
          <a:bodyPr/>
          <a:lstStyle/>
          <a:p>
            <a:fld id="{1915E280-6836-AC40-956B-2FDF44872CEB}" type="datetimeFigureOut">
              <a:rPr lang="en-US" smtClean="0"/>
              <a:t>5/24/19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82028D-7EF4-0A4F-85EE-E13001CE963F}" type="slidenum">
              <a:rPr lang="en-US" smtClean="0"/>
              <a:t>‹#›</a:t>
            </a:fld>
            <a:endParaRPr lang="en-US"/>
          </a:p>
        </p:txBody>
      </p:sp>
    </p:spTree>
    <p:extLst>
      <p:ext uri="{BB962C8B-B14F-4D97-AF65-F5344CB8AC3E}">
        <p14:creationId xmlns:p14="http://schemas.microsoft.com/office/powerpoint/2010/main" val="20220039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36" tIns="45718" rIns="91436" bIns="45718" rtlCol="0" anchor="ctr">
            <a:normAutofit/>
          </a:bodyPr>
          <a:lstStyle/>
          <a:p>
            <a:r>
              <a:rPr lang="en-CA"/>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36" tIns="45718" rIns="91436" bIns="45718" rtlCol="0">
            <a:normAutofit/>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Date Placeholder 3"/>
          <p:cNvSpPr>
            <a:spLocks noGrp="1"/>
          </p:cNvSpPr>
          <p:nvPr>
            <p:ph type="dt" sz="half" idx="2"/>
          </p:nvPr>
        </p:nvSpPr>
        <p:spPr>
          <a:xfrm>
            <a:off x="457200" y="4767264"/>
            <a:ext cx="2133600" cy="273844"/>
          </a:xfrm>
          <a:prstGeom prst="rect">
            <a:avLst/>
          </a:prstGeom>
        </p:spPr>
        <p:txBody>
          <a:bodyPr vert="horz" lIns="91436" tIns="45718" rIns="91436" bIns="45718" rtlCol="0" anchor="ctr"/>
          <a:lstStyle>
            <a:lvl1pPr algn="l">
              <a:defRPr sz="1200">
                <a:solidFill>
                  <a:schemeClr val="tx1">
                    <a:tint val="75000"/>
                  </a:schemeClr>
                </a:solidFill>
              </a:defRPr>
            </a:lvl1pPr>
          </a:lstStyle>
          <a:p>
            <a:fld id="{1915E280-6836-AC40-956B-2FDF44872CEB}" type="datetimeFigureOut">
              <a:rPr lang="en-US" smtClean="0"/>
              <a:t>5/24/19</a:t>
            </a:fld>
            <a:endParaRPr lang="en-US"/>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36" tIns="45718" rIns="91436" bIns="45718"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1" y="4767264"/>
            <a:ext cx="2133600" cy="273844"/>
          </a:xfrm>
          <a:prstGeom prst="rect">
            <a:avLst/>
          </a:prstGeom>
        </p:spPr>
        <p:txBody>
          <a:bodyPr vert="horz" lIns="91436" tIns="45718" rIns="91436" bIns="45718" rtlCol="0" anchor="ctr"/>
          <a:lstStyle>
            <a:lvl1pPr algn="r">
              <a:defRPr sz="1200">
                <a:solidFill>
                  <a:schemeClr val="tx1">
                    <a:tint val="75000"/>
                  </a:schemeClr>
                </a:solidFill>
              </a:defRPr>
            </a:lvl1pPr>
          </a:lstStyle>
          <a:p>
            <a:fld id="{1582028D-7EF4-0A4F-85EE-E13001CE963F}" type="slidenum">
              <a:rPr lang="en-US" smtClean="0"/>
              <a:t>‹#›</a:t>
            </a:fld>
            <a:endParaRPr lang="en-US" dirty="0"/>
          </a:p>
        </p:txBody>
      </p:sp>
    </p:spTree>
    <p:extLst>
      <p:ext uri="{BB962C8B-B14F-4D97-AF65-F5344CB8AC3E}">
        <p14:creationId xmlns:p14="http://schemas.microsoft.com/office/powerpoint/2010/main" val="9254403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181" rtl="0" eaLnBrk="1" latinLnBrk="0" hangingPunct="1">
        <a:spcBef>
          <a:spcPct val="0"/>
        </a:spcBef>
        <a:buNone/>
        <a:defRPr sz="4400" kern="1200">
          <a:solidFill>
            <a:schemeClr val="tx1"/>
          </a:solidFill>
          <a:latin typeface="+mj-lt"/>
          <a:ea typeface="+mj-ea"/>
          <a:cs typeface="+mj-cs"/>
        </a:defRPr>
      </a:lvl1pPr>
    </p:titleStyle>
    <p:bodyStyle>
      <a:lvl1pPr marL="342886" indent="-342886" algn="l" defTabSz="457181" rtl="0" eaLnBrk="1" latinLnBrk="0" hangingPunct="1">
        <a:spcBef>
          <a:spcPct val="20000"/>
        </a:spcBef>
        <a:buFont typeface="Arial"/>
        <a:buChar char="•"/>
        <a:defRPr sz="3200" kern="1200">
          <a:solidFill>
            <a:schemeClr val="tx1"/>
          </a:solidFill>
          <a:latin typeface="+mn-lt"/>
          <a:ea typeface="+mn-ea"/>
          <a:cs typeface="+mn-cs"/>
        </a:defRPr>
      </a:lvl1pPr>
      <a:lvl2pPr marL="742919" indent="-285738" algn="l" defTabSz="457181" rtl="0" eaLnBrk="1" latinLnBrk="0" hangingPunct="1">
        <a:spcBef>
          <a:spcPct val="20000"/>
        </a:spcBef>
        <a:buFont typeface="Arial"/>
        <a:buChar char="–"/>
        <a:defRPr sz="2800" kern="1200">
          <a:solidFill>
            <a:schemeClr val="tx1"/>
          </a:solidFill>
          <a:latin typeface="+mn-lt"/>
          <a:ea typeface="+mn-ea"/>
          <a:cs typeface="+mn-cs"/>
        </a:defRPr>
      </a:lvl2pPr>
      <a:lvl3pPr marL="1142952" indent="-228591" algn="l" defTabSz="457181" rtl="0" eaLnBrk="1" latinLnBrk="0" hangingPunct="1">
        <a:spcBef>
          <a:spcPct val="20000"/>
        </a:spcBef>
        <a:buFont typeface="Arial"/>
        <a:buChar char="•"/>
        <a:defRPr sz="2400" kern="1200">
          <a:solidFill>
            <a:schemeClr val="tx1"/>
          </a:solidFill>
          <a:latin typeface="+mn-lt"/>
          <a:ea typeface="+mn-ea"/>
          <a:cs typeface="+mn-cs"/>
        </a:defRPr>
      </a:lvl3pPr>
      <a:lvl4pPr marL="1600134" indent="-228591" algn="l" defTabSz="457181" rtl="0" eaLnBrk="1" latinLnBrk="0" hangingPunct="1">
        <a:spcBef>
          <a:spcPct val="20000"/>
        </a:spcBef>
        <a:buFont typeface="Arial"/>
        <a:buChar char="–"/>
        <a:defRPr sz="2000" kern="1200">
          <a:solidFill>
            <a:schemeClr val="tx1"/>
          </a:solidFill>
          <a:latin typeface="+mn-lt"/>
          <a:ea typeface="+mn-ea"/>
          <a:cs typeface="+mn-cs"/>
        </a:defRPr>
      </a:lvl4pPr>
      <a:lvl5pPr marL="2057314" indent="-228591" algn="l" defTabSz="457181" rtl="0" eaLnBrk="1" latinLnBrk="0" hangingPunct="1">
        <a:spcBef>
          <a:spcPct val="20000"/>
        </a:spcBef>
        <a:buFont typeface="Arial"/>
        <a:buChar char="»"/>
        <a:defRPr sz="2000" kern="1200">
          <a:solidFill>
            <a:schemeClr val="tx1"/>
          </a:solidFill>
          <a:latin typeface="+mn-lt"/>
          <a:ea typeface="+mn-ea"/>
          <a:cs typeface="+mn-cs"/>
        </a:defRPr>
      </a:lvl5pPr>
      <a:lvl6pPr marL="2514495" indent="-228591" algn="l" defTabSz="457181" rtl="0" eaLnBrk="1" latinLnBrk="0" hangingPunct="1">
        <a:spcBef>
          <a:spcPct val="20000"/>
        </a:spcBef>
        <a:buFont typeface="Arial"/>
        <a:buChar char="•"/>
        <a:defRPr sz="2000" kern="1200">
          <a:solidFill>
            <a:schemeClr val="tx1"/>
          </a:solidFill>
          <a:latin typeface="+mn-lt"/>
          <a:ea typeface="+mn-ea"/>
          <a:cs typeface="+mn-cs"/>
        </a:defRPr>
      </a:lvl6pPr>
      <a:lvl7pPr marL="2971676" indent="-228591" algn="l" defTabSz="457181" rtl="0" eaLnBrk="1" latinLnBrk="0" hangingPunct="1">
        <a:spcBef>
          <a:spcPct val="20000"/>
        </a:spcBef>
        <a:buFont typeface="Arial"/>
        <a:buChar char="•"/>
        <a:defRPr sz="2000" kern="1200">
          <a:solidFill>
            <a:schemeClr val="tx1"/>
          </a:solidFill>
          <a:latin typeface="+mn-lt"/>
          <a:ea typeface="+mn-ea"/>
          <a:cs typeface="+mn-cs"/>
        </a:defRPr>
      </a:lvl7pPr>
      <a:lvl8pPr marL="3428857" indent="-228591" algn="l" defTabSz="457181" rtl="0" eaLnBrk="1" latinLnBrk="0" hangingPunct="1">
        <a:spcBef>
          <a:spcPct val="20000"/>
        </a:spcBef>
        <a:buFont typeface="Arial"/>
        <a:buChar char="•"/>
        <a:defRPr sz="2000" kern="1200">
          <a:solidFill>
            <a:schemeClr val="tx1"/>
          </a:solidFill>
          <a:latin typeface="+mn-lt"/>
          <a:ea typeface="+mn-ea"/>
          <a:cs typeface="+mn-cs"/>
        </a:defRPr>
      </a:lvl8pPr>
      <a:lvl9pPr marL="3886038" indent="-228591" algn="l" defTabSz="457181"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1" rtl="0" eaLnBrk="1" latinLnBrk="0" hangingPunct="1">
        <a:defRPr sz="1800" kern="1200">
          <a:solidFill>
            <a:schemeClr val="tx1"/>
          </a:solidFill>
          <a:latin typeface="+mn-lt"/>
          <a:ea typeface="+mn-ea"/>
          <a:cs typeface="+mn-cs"/>
        </a:defRPr>
      </a:lvl1pPr>
      <a:lvl2pPr marL="457181" algn="l" defTabSz="457181" rtl="0" eaLnBrk="1" latinLnBrk="0" hangingPunct="1">
        <a:defRPr sz="1800" kern="1200">
          <a:solidFill>
            <a:schemeClr val="tx1"/>
          </a:solidFill>
          <a:latin typeface="+mn-lt"/>
          <a:ea typeface="+mn-ea"/>
          <a:cs typeface="+mn-cs"/>
        </a:defRPr>
      </a:lvl2pPr>
      <a:lvl3pPr marL="914362" algn="l" defTabSz="457181" rtl="0" eaLnBrk="1" latinLnBrk="0" hangingPunct="1">
        <a:defRPr sz="1800" kern="1200">
          <a:solidFill>
            <a:schemeClr val="tx1"/>
          </a:solidFill>
          <a:latin typeface="+mn-lt"/>
          <a:ea typeface="+mn-ea"/>
          <a:cs typeface="+mn-cs"/>
        </a:defRPr>
      </a:lvl3pPr>
      <a:lvl4pPr marL="1371543" algn="l" defTabSz="457181" rtl="0" eaLnBrk="1" latinLnBrk="0" hangingPunct="1">
        <a:defRPr sz="1800" kern="1200">
          <a:solidFill>
            <a:schemeClr val="tx1"/>
          </a:solidFill>
          <a:latin typeface="+mn-lt"/>
          <a:ea typeface="+mn-ea"/>
          <a:cs typeface="+mn-cs"/>
        </a:defRPr>
      </a:lvl4pPr>
      <a:lvl5pPr marL="1828724" algn="l" defTabSz="457181" rtl="0" eaLnBrk="1" latinLnBrk="0" hangingPunct="1">
        <a:defRPr sz="1800" kern="1200">
          <a:solidFill>
            <a:schemeClr val="tx1"/>
          </a:solidFill>
          <a:latin typeface="+mn-lt"/>
          <a:ea typeface="+mn-ea"/>
          <a:cs typeface="+mn-cs"/>
        </a:defRPr>
      </a:lvl5pPr>
      <a:lvl6pPr marL="2285905" algn="l" defTabSz="457181" rtl="0" eaLnBrk="1" latinLnBrk="0" hangingPunct="1">
        <a:defRPr sz="1800" kern="1200">
          <a:solidFill>
            <a:schemeClr val="tx1"/>
          </a:solidFill>
          <a:latin typeface="+mn-lt"/>
          <a:ea typeface="+mn-ea"/>
          <a:cs typeface="+mn-cs"/>
        </a:defRPr>
      </a:lvl6pPr>
      <a:lvl7pPr marL="2743086" algn="l" defTabSz="457181" rtl="0" eaLnBrk="1" latinLnBrk="0" hangingPunct="1">
        <a:defRPr sz="1800" kern="1200">
          <a:solidFill>
            <a:schemeClr val="tx1"/>
          </a:solidFill>
          <a:latin typeface="+mn-lt"/>
          <a:ea typeface="+mn-ea"/>
          <a:cs typeface="+mn-cs"/>
        </a:defRPr>
      </a:lvl7pPr>
      <a:lvl8pPr marL="3200266" algn="l" defTabSz="457181" rtl="0" eaLnBrk="1" latinLnBrk="0" hangingPunct="1">
        <a:defRPr sz="1800" kern="1200">
          <a:solidFill>
            <a:schemeClr val="tx1"/>
          </a:solidFill>
          <a:latin typeface="+mn-lt"/>
          <a:ea typeface="+mn-ea"/>
          <a:cs typeface="+mn-cs"/>
        </a:defRPr>
      </a:lvl8pPr>
      <a:lvl9pPr marL="3657448" algn="l" defTabSz="457181"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microsoft.com/office/2007/relationships/hdphoto" Target="../media/hdphoto2.wdp"/></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microsoft.com/office/2007/relationships/hdphoto" Target="../media/hdphoto5.wdp"/></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microsoft.com/office/2007/relationships/hdphoto" Target="../media/hdphoto6.wdp"/></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4.jpg"/><Relationship Id="rId3" Type="http://schemas.openxmlformats.org/officeDocument/2006/relationships/image" Target="../media/image7.jpeg"/><Relationship Id="rId7"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1.png"/><Relationship Id="rId4" Type="http://schemas.microsoft.com/office/2007/relationships/hdphoto" Target="../media/hdphoto3.wdp"/></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7.xml"/><Relationship Id="rId1" Type="http://schemas.openxmlformats.org/officeDocument/2006/relationships/slideLayout" Target="../slideLayouts/slideLayout6.xml"/><Relationship Id="rId4" Type="http://schemas.microsoft.com/office/2007/relationships/hdphoto" Target="../media/hdphoto7.wdp"/></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microsoft.com/office/2007/relationships/hdphoto" Target="../media/hdphoto8.wdp"/></Relationships>
</file>

<file path=ppt/slides/_rels/slide3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microsoft.com/office/2007/relationships/hdphoto" Target="../media/hdphoto8.wdp"/></Relationships>
</file>

<file path=ppt/slides/_rels/slide3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microsoft.com/office/2007/relationships/hdphoto" Target="../media/hdphoto8.wdp"/></Relationships>
</file>

<file path=ppt/slides/_rels/slide3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microsoft.com/office/2007/relationships/hdphoto" Target="../media/hdphoto8.wdp"/></Relationships>
</file>

<file path=ppt/slides/_rels/slide3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microsoft.com/office/2007/relationships/hdphoto" Target="../media/hdphoto8.wdp"/></Relationships>
</file>

<file path=ppt/slides/_rels/slide3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microsoft.com/office/2007/relationships/hdphoto" Target="../media/hdphoto8.wdp"/></Relationships>
</file>

<file path=ppt/slides/_rels/slide3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microsoft.com/office/2007/relationships/hdphoto" Target="../media/hdphoto8.wdp"/></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microsoft.com/office/2007/relationships/hdphoto" Target="../media/hdphoto8.wdp"/></Relationships>
</file>

<file path=ppt/slides/_rels/slide4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microsoft.com/office/2007/relationships/hdphoto" Target="../media/hdphoto8.wdp"/></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microsoft.com/office/2007/relationships/hdphoto" Target="../media/hdphoto4.wdp"/></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91806" y="896297"/>
            <a:ext cx="5653790" cy="2357438"/>
          </a:xfrm>
          <a:prstGeom prst="rect">
            <a:avLst/>
          </a:prstGeom>
        </p:spPr>
        <p:txBody>
          <a:bodyPr>
            <a:normAutofit fontScale="90000"/>
          </a:bodyPr>
          <a:lstStyle/>
          <a:p>
            <a:pPr>
              <a:lnSpc>
                <a:spcPct val="150000"/>
              </a:lnSpc>
            </a:pPr>
            <a:r>
              <a:rPr lang="en-US" sz="3600" b="1" dirty="0">
                <a:solidFill>
                  <a:srgbClr val="011942"/>
                </a:solidFill>
                <a:latin typeface="Open Sans"/>
                <a:cs typeface="Open Sans"/>
              </a:rPr>
              <a:t>Please take a few minutes </a:t>
            </a:r>
            <a:br>
              <a:rPr lang="en-US" sz="3600" b="1" dirty="0">
                <a:solidFill>
                  <a:srgbClr val="011942"/>
                </a:solidFill>
                <a:latin typeface="Open Sans"/>
                <a:cs typeface="Open Sans"/>
              </a:rPr>
            </a:br>
            <a:r>
              <a:rPr lang="en-US" sz="3600" b="1" dirty="0">
                <a:solidFill>
                  <a:srgbClr val="011942"/>
                </a:solidFill>
                <a:latin typeface="Open Sans"/>
                <a:cs typeface="Open Sans"/>
              </a:rPr>
              <a:t>to complete</a:t>
            </a:r>
            <a:br>
              <a:rPr lang="en-US" sz="3600" b="1" dirty="0">
                <a:solidFill>
                  <a:srgbClr val="011942"/>
                </a:solidFill>
                <a:latin typeface="Open Sans"/>
                <a:cs typeface="Open Sans"/>
              </a:rPr>
            </a:br>
            <a:r>
              <a:rPr lang="en-US" sz="3600" b="1" dirty="0">
                <a:solidFill>
                  <a:srgbClr val="011942"/>
                </a:solidFill>
                <a:latin typeface="Open Sans"/>
                <a:cs typeface="Open Sans"/>
              </a:rPr>
              <a:t>Worksheet #1 individually.</a:t>
            </a:r>
          </a:p>
        </p:txBody>
      </p:sp>
      <p:sp>
        <p:nvSpPr>
          <p:cNvPr id="3" name="Subtitle 2"/>
          <p:cNvSpPr>
            <a:spLocks noGrp="1"/>
          </p:cNvSpPr>
          <p:nvPr>
            <p:ph type="subTitle" idx="4294967295"/>
          </p:nvPr>
        </p:nvSpPr>
        <p:spPr>
          <a:xfrm>
            <a:off x="680720" y="3983673"/>
            <a:ext cx="4105275" cy="561975"/>
          </a:xfrm>
          <a:prstGeom prst="rect">
            <a:avLst/>
          </a:prstGeom>
        </p:spPr>
        <p:txBody>
          <a:bodyPr>
            <a:normAutofit/>
          </a:bodyPr>
          <a:lstStyle/>
          <a:p>
            <a:pPr marL="0" indent="0" algn="ctr">
              <a:buNone/>
            </a:pPr>
            <a:r>
              <a:rPr lang="en-US" sz="2000" dirty="0">
                <a:solidFill>
                  <a:srgbClr val="011942"/>
                </a:solidFill>
                <a:latin typeface="Open Sans"/>
                <a:cs typeface="Open Sans"/>
              </a:rPr>
              <a:t>THANKS!</a:t>
            </a:r>
          </a:p>
        </p:txBody>
      </p:sp>
      <p:pic>
        <p:nvPicPr>
          <p:cNvPr id="5" name="Picture 4" descr="pencil-918449_1920 (1).jpg"/>
          <p:cNvPicPr>
            <a:picLocks noChangeAspect="1"/>
          </p:cNvPicPr>
          <p:nvPr/>
        </p:nvPicPr>
        <p:blipFill rotWithShape="1">
          <a:blip r:embed="rId3">
            <a:alphaModFix/>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31313" r="21399" b="1656"/>
          <a:stretch/>
        </p:blipFill>
        <p:spPr>
          <a:xfrm>
            <a:off x="5832031" y="0"/>
            <a:ext cx="3709784" cy="5143500"/>
          </a:xfrm>
          <a:prstGeom prst="rect">
            <a:avLst/>
          </a:prstGeom>
        </p:spPr>
      </p:pic>
      <p:sp>
        <p:nvSpPr>
          <p:cNvPr id="6" name="Rectangle 5"/>
          <p:cNvSpPr/>
          <p:nvPr/>
        </p:nvSpPr>
        <p:spPr>
          <a:xfrm>
            <a:off x="5832031" y="0"/>
            <a:ext cx="3709784" cy="5143500"/>
          </a:xfrm>
          <a:prstGeom prst="rect">
            <a:avLst/>
          </a:prstGeom>
          <a:solidFill>
            <a:srgbClr val="011942">
              <a:alpha val="57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7" name="Straight Connector 6"/>
          <p:cNvCxnSpPr/>
          <p:nvPr/>
        </p:nvCxnSpPr>
        <p:spPr>
          <a:xfrm>
            <a:off x="2002676" y="3654116"/>
            <a:ext cx="1458452" cy="0"/>
          </a:xfrm>
          <a:prstGeom prst="line">
            <a:avLst/>
          </a:prstGeom>
          <a:ln w="57150" cmpd="sng">
            <a:solidFill>
              <a:srgbClr val="E78B26"/>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518424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92873" y="990732"/>
            <a:ext cx="3112651" cy="3170099"/>
          </a:xfrm>
          <a:prstGeom prst="rect">
            <a:avLst/>
          </a:prstGeom>
          <a:noFill/>
        </p:spPr>
        <p:txBody>
          <a:bodyPr wrap="none" rtlCol="0">
            <a:spAutoFit/>
          </a:bodyPr>
          <a:lstStyle/>
          <a:p>
            <a:r>
              <a:rPr lang="en-US" sz="20000" b="1" dirty="0">
                <a:solidFill>
                  <a:srgbClr val="011942"/>
                </a:solidFill>
                <a:latin typeface="Open Sans"/>
                <a:cs typeface="Open Sans"/>
              </a:rPr>
              <a:t>04</a:t>
            </a:r>
          </a:p>
        </p:txBody>
      </p:sp>
      <p:sp>
        <p:nvSpPr>
          <p:cNvPr id="4" name="TextBox 3"/>
          <p:cNvSpPr txBox="1"/>
          <p:nvPr/>
        </p:nvSpPr>
        <p:spPr>
          <a:xfrm>
            <a:off x="3705523" y="1604636"/>
            <a:ext cx="5275908" cy="2062103"/>
          </a:xfrm>
          <a:prstGeom prst="rect">
            <a:avLst/>
          </a:prstGeom>
          <a:noFill/>
        </p:spPr>
        <p:txBody>
          <a:bodyPr wrap="square" rtlCol="0">
            <a:spAutoFit/>
          </a:bodyPr>
          <a:lstStyle/>
          <a:p>
            <a:pPr lvl="0"/>
            <a:r>
              <a:rPr lang="en-US" sz="3200" dirty="0">
                <a:solidFill>
                  <a:srgbClr val="011942"/>
                </a:solidFill>
                <a:latin typeface="Open Sans"/>
                <a:cs typeface="Open Sans"/>
              </a:rPr>
              <a:t>Residents &amp; Teachers </a:t>
            </a:r>
            <a:r>
              <a:rPr lang="en-US" sz="3200" b="1" dirty="0">
                <a:solidFill>
                  <a:srgbClr val="011942"/>
                </a:solidFill>
                <a:latin typeface="Open Sans"/>
                <a:cs typeface="Open Sans"/>
              </a:rPr>
              <a:t>co-learning about feedback &amp; coaching</a:t>
            </a:r>
            <a:r>
              <a:rPr lang="en-US" sz="3200" dirty="0">
                <a:solidFill>
                  <a:srgbClr val="011942"/>
                </a:solidFill>
                <a:latin typeface="Open Sans"/>
                <a:cs typeface="Open Sans"/>
              </a:rPr>
              <a:t> enhances the learning culture. </a:t>
            </a:r>
            <a:endParaRPr lang="en-CA" sz="3200" dirty="0">
              <a:solidFill>
                <a:srgbClr val="011942"/>
              </a:solidFill>
              <a:latin typeface="Open Sans"/>
              <a:cs typeface="Open Sans"/>
            </a:endParaRPr>
          </a:p>
        </p:txBody>
      </p:sp>
    </p:spTree>
    <p:extLst>
      <p:ext uri="{BB962C8B-B14F-4D97-AF65-F5344CB8AC3E}">
        <p14:creationId xmlns:p14="http://schemas.microsoft.com/office/powerpoint/2010/main" val="22013826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iano-801707_1920.jpg"/>
          <p:cNvPicPr>
            <a:picLocks noChangeAspect="1"/>
          </p:cNvPicPr>
          <p:nvPr/>
        </p:nvPicPr>
        <p:blipFill rotWithShape="1">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18389" r="15595"/>
          <a:stretch/>
        </p:blipFill>
        <p:spPr>
          <a:xfrm>
            <a:off x="4050631" y="0"/>
            <a:ext cx="5093369" cy="5143500"/>
          </a:xfrm>
          <a:prstGeom prst="rect">
            <a:avLst/>
          </a:prstGeom>
        </p:spPr>
      </p:pic>
      <p:sp>
        <p:nvSpPr>
          <p:cNvPr id="3" name="Rectangle 2"/>
          <p:cNvSpPr/>
          <p:nvPr/>
        </p:nvSpPr>
        <p:spPr>
          <a:xfrm>
            <a:off x="4050632" y="0"/>
            <a:ext cx="5093368" cy="5143500"/>
          </a:xfrm>
          <a:prstGeom prst="rect">
            <a:avLst/>
          </a:prstGeom>
          <a:solidFill>
            <a:srgbClr val="011942">
              <a:alpha val="7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itle 1"/>
          <p:cNvSpPr txBox="1">
            <a:spLocks/>
          </p:cNvSpPr>
          <p:nvPr/>
        </p:nvSpPr>
        <p:spPr>
          <a:xfrm>
            <a:off x="260110" y="1101731"/>
            <a:ext cx="3790521" cy="2491678"/>
          </a:xfrm>
          <a:prstGeom prst="rect">
            <a:avLst/>
          </a:prstGeom>
        </p:spPr>
        <p:txBody>
          <a:bodyPr>
            <a:noAutofit/>
          </a:bodyPr>
          <a:lstStyle>
            <a:lvl1pPr algn="ctr" defTabSz="457181" rtl="0" eaLnBrk="1" latinLnBrk="0" hangingPunct="1">
              <a:spcBef>
                <a:spcPct val="0"/>
              </a:spcBef>
              <a:buNone/>
              <a:defRPr sz="4400" kern="1200">
                <a:solidFill>
                  <a:schemeClr val="tx1"/>
                </a:solidFill>
                <a:latin typeface="+mj-lt"/>
                <a:ea typeface="+mj-ea"/>
                <a:cs typeface="+mj-cs"/>
              </a:defRPr>
            </a:lvl1pPr>
          </a:lstStyle>
          <a:p>
            <a:pPr algn="l"/>
            <a:r>
              <a:rPr lang="en-CA" sz="3600" b="1" dirty="0">
                <a:solidFill>
                  <a:srgbClr val="011942"/>
                </a:solidFill>
                <a:latin typeface="Open Sans"/>
                <a:cs typeface="Open Sans"/>
              </a:rPr>
              <a:t>What the Feedback Giver </a:t>
            </a:r>
          </a:p>
          <a:p>
            <a:pPr algn="l"/>
            <a:r>
              <a:rPr lang="en-CA" sz="3600" b="1" dirty="0">
                <a:solidFill>
                  <a:srgbClr val="011942"/>
                </a:solidFill>
                <a:latin typeface="Open Sans"/>
                <a:cs typeface="Open Sans"/>
              </a:rPr>
              <a:t>and Receiver Need</a:t>
            </a:r>
          </a:p>
          <a:p>
            <a:pPr algn="l"/>
            <a:endParaRPr lang="en-CA" sz="3600" b="1" dirty="0">
              <a:solidFill>
                <a:srgbClr val="011942"/>
              </a:solidFill>
              <a:latin typeface="Open Sans"/>
              <a:cs typeface="Open Sans"/>
            </a:endParaRPr>
          </a:p>
          <a:p>
            <a:pPr algn="l"/>
            <a:endParaRPr lang="en-CA" sz="3600" dirty="0">
              <a:solidFill>
                <a:srgbClr val="011942"/>
              </a:solidFill>
              <a:latin typeface="Open Sans"/>
              <a:cs typeface="Open Sans"/>
            </a:endParaRPr>
          </a:p>
        </p:txBody>
      </p:sp>
      <p:cxnSp>
        <p:nvCxnSpPr>
          <p:cNvPr id="7" name="Straight Connector 6"/>
          <p:cNvCxnSpPr/>
          <p:nvPr/>
        </p:nvCxnSpPr>
        <p:spPr>
          <a:xfrm>
            <a:off x="353891" y="3761735"/>
            <a:ext cx="1325865" cy="0"/>
          </a:xfrm>
          <a:prstGeom prst="line">
            <a:avLst/>
          </a:prstGeom>
          <a:ln w="57150" cmpd="sng">
            <a:solidFill>
              <a:srgbClr val="E78B26"/>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731398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96559" y="953584"/>
            <a:ext cx="3112651" cy="3170099"/>
          </a:xfrm>
          <a:prstGeom prst="rect">
            <a:avLst/>
          </a:prstGeom>
          <a:noFill/>
        </p:spPr>
        <p:txBody>
          <a:bodyPr wrap="none" rtlCol="0">
            <a:spAutoFit/>
          </a:bodyPr>
          <a:lstStyle/>
          <a:p>
            <a:r>
              <a:rPr lang="en-US" sz="20000" b="1" dirty="0">
                <a:solidFill>
                  <a:srgbClr val="011942"/>
                </a:solidFill>
                <a:latin typeface="Open Sans"/>
                <a:cs typeface="Open Sans"/>
              </a:rPr>
              <a:t>01</a:t>
            </a:r>
          </a:p>
        </p:txBody>
      </p:sp>
      <p:sp>
        <p:nvSpPr>
          <p:cNvPr id="4" name="TextBox 3"/>
          <p:cNvSpPr txBox="1"/>
          <p:nvPr/>
        </p:nvSpPr>
        <p:spPr>
          <a:xfrm>
            <a:off x="4109210" y="1997871"/>
            <a:ext cx="4340798" cy="1077218"/>
          </a:xfrm>
          <a:prstGeom prst="rect">
            <a:avLst/>
          </a:prstGeom>
          <a:noFill/>
        </p:spPr>
        <p:txBody>
          <a:bodyPr wrap="square" rtlCol="0">
            <a:spAutoFit/>
          </a:bodyPr>
          <a:lstStyle/>
          <a:p>
            <a:pPr lvl="0"/>
            <a:r>
              <a:rPr lang="en-US" sz="3200" dirty="0">
                <a:solidFill>
                  <a:srgbClr val="011942"/>
                </a:solidFill>
                <a:latin typeface="Open Sans"/>
                <a:cs typeface="Open Sans"/>
              </a:rPr>
              <a:t>Feedback requires a trusting relationship.</a:t>
            </a:r>
            <a:endParaRPr lang="en-CA" sz="3200" dirty="0">
              <a:solidFill>
                <a:srgbClr val="011942"/>
              </a:solidFill>
              <a:latin typeface="Open Sans"/>
              <a:cs typeface="Open Sans"/>
            </a:endParaRPr>
          </a:p>
        </p:txBody>
      </p:sp>
    </p:spTree>
    <p:extLst>
      <p:ext uri="{BB962C8B-B14F-4D97-AF65-F5344CB8AC3E}">
        <p14:creationId xmlns:p14="http://schemas.microsoft.com/office/powerpoint/2010/main" val="34888721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96559" y="953584"/>
            <a:ext cx="3112651" cy="3170099"/>
          </a:xfrm>
          <a:prstGeom prst="rect">
            <a:avLst/>
          </a:prstGeom>
          <a:noFill/>
        </p:spPr>
        <p:txBody>
          <a:bodyPr wrap="none" rtlCol="0">
            <a:spAutoFit/>
          </a:bodyPr>
          <a:lstStyle/>
          <a:p>
            <a:r>
              <a:rPr lang="en-US" sz="20000" b="1" dirty="0">
                <a:solidFill>
                  <a:srgbClr val="011942"/>
                </a:solidFill>
                <a:latin typeface="Open Sans"/>
                <a:cs typeface="Open Sans"/>
              </a:rPr>
              <a:t>02</a:t>
            </a:r>
          </a:p>
        </p:txBody>
      </p:sp>
      <p:sp>
        <p:nvSpPr>
          <p:cNvPr id="4" name="TextBox 3"/>
          <p:cNvSpPr txBox="1"/>
          <p:nvPr/>
        </p:nvSpPr>
        <p:spPr>
          <a:xfrm>
            <a:off x="4109210" y="1997461"/>
            <a:ext cx="4869044" cy="1077218"/>
          </a:xfrm>
          <a:prstGeom prst="rect">
            <a:avLst/>
          </a:prstGeom>
          <a:noFill/>
        </p:spPr>
        <p:txBody>
          <a:bodyPr wrap="square" rtlCol="0">
            <a:spAutoFit/>
          </a:bodyPr>
          <a:lstStyle/>
          <a:p>
            <a:r>
              <a:rPr lang="en-US" sz="3200" dirty="0">
                <a:solidFill>
                  <a:srgbClr val="011942"/>
                </a:solidFill>
                <a:latin typeface="Open Sans"/>
                <a:cs typeface="Open Sans"/>
              </a:rPr>
              <a:t>Feedback needs observational data.</a:t>
            </a:r>
          </a:p>
        </p:txBody>
      </p:sp>
    </p:spTree>
    <p:extLst>
      <p:ext uri="{BB962C8B-B14F-4D97-AF65-F5344CB8AC3E}">
        <p14:creationId xmlns:p14="http://schemas.microsoft.com/office/powerpoint/2010/main" val="29133196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thletics-659233_1920.jpg"/>
          <p:cNvPicPr>
            <a:picLocks noChangeAspect="1"/>
          </p:cNvPicPr>
          <p:nvPr/>
        </p:nvPicPr>
        <p:blipFill rotWithShape="1">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45673" b="5698"/>
          <a:stretch/>
        </p:blipFill>
        <p:spPr>
          <a:xfrm>
            <a:off x="4050631" y="1"/>
            <a:ext cx="5093369" cy="5143500"/>
          </a:xfrm>
          <a:prstGeom prst="rect">
            <a:avLst/>
          </a:prstGeom>
        </p:spPr>
      </p:pic>
      <p:sp>
        <p:nvSpPr>
          <p:cNvPr id="3" name="Rectangle 2"/>
          <p:cNvSpPr/>
          <p:nvPr/>
        </p:nvSpPr>
        <p:spPr>
          <a:xfrm>
            <a:off x="4050631" y="1"/>
            <a:ext cx="5093369" cy="5143501"/>
          </a:xfrm>
          <a:prstGeom prst="rect">
            <a:avLst/>
          </a:prstGeom>
          <a:solidFill>
            <a:srgbClr val="011942">
              <a:alpha val="57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itle 1"/>
          <p:cNvSpPr txBox="1">
            <a:spLocks/>
          </p:cNvSpPr>
          <p:nvPr/>
        </p:nvSpPr>
        <p:spPr>
          <a:xfrm>
            <a:off x="228145" y="1820181"/>
            <a:ext cx="3711236" cy="1431019"/>
          </a:xfrm>
          <a:prstGeom prst="rect">
            <a:avLst/>
          </a:prstGeom>
        </p:spPr>
        <p:txBody>
          <a:bodyPr>
            <a:noAutofit/>
          </a:bodyPr>
          <a:lstStyle>
            <a:lvl1pPr algn="ctr" defTabSz="457181" rtl="0" eaLnBrk="1" latinLnBrk="0" hangingPunct="1">
              <a:spcBef>
                <a:spcPct val="0"/>
              </a:spcBef>
              <a:buNone/>
              <a:defRPr sz="4400" kern="1200">
                <a:solidFill>
                  <a:schemeClr val="tx1"/>
                </a:solidFill>
                <a:latin typeface="+mj-lt"/>
                <a:ea typeface="+mj-ea"/>
                <a:cs typeface="+mj-cs"/>
              </a:defRPr>
            </a:lvl1pPr>
          </a:lstStyle>
          <a:p>
            <a:pPr algn="l"/>
            <a:r>
              <a:rPr lang="en-US" sz="4000" b="1" dirty="0">
                <a:solidFill>
                  <a:srgbClr val="011942"/>
                </a:solidFill>
                <a:latin typeface="Open Sans"/>
                <a:cs typeface="Open Sans"/>
              </a:rPr>
              <a:t>Hurdles to Feedback</a:t>
            </a:r>
          </a:p>
        </p:txBody>
      </p:sp>
      <p:cxnSp>
        <p:nvCxnSpPr>
          <p:cNvPr id="7" name="Straight Connector 6"/>
          <p:cNvCxnSpPr/>
          <p:nvPr/>
        </p:nvCxnSpPr>
        <p:spPr>
          <a:xfrm>
            <a:off x="339395" y="3326886"/>
            <a:ext cx="1458452" cy="0"/>
          </a:xfrm>
          <a:prstGeom prst="line">
            <a:avLst/>
          </a:prstGeom>
          <a:ln w="57150" cmpd="sng">
            <a:solidFill>
              <a:srgbClr val="E78B26"/>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506034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48063" y="733979"/>
            <a:ext cx="3112651" cy="3170099"/>
          </a:xfrm>
          <a:prstGeom prst="rect">
            <a:avLst/>
          </a:prstGeom>
          <a:noFill/>
        </p:spPr>
        <p:txBody>
          <a:bodyPr wrap="none" rtlCol="0">
            <a:spAutoFit/>
          </a:bodyPr>
          <a:lstStyle/>
          <a:p>
            <a:r>
              <a:rPr lang="en-US" sz="20000" b="1" dirty="0">
                <a:solidFill>
                  <a:srgbClr val="011942"/>
                </a:solidFill>
                <a:latin typeface="Open Sans"/>
                <a:cs typeface="Open Sans"/>
              </a:rPr>
              <a:t>01</a:t>
            </a:r>
          </a:p>
        </p:txBody>
      </p:sp>
      <p:sp>
        <p:nvSpPr>
          <p:cNvPr id="4" name="TextBox 3"/>
          <p:cNvSpPr txBox="1"/>
          <p:nvPr/>
        </p:nvSpPr>
        <p:spPr>
          <a:xfrm>
            <a:off x="3460714" y="1309674"/>
            <a:ext cx="5423176" cy="584776"/>
          </a:xfrm>
          <a:prstGeom prst="rect">
            <a:avLst/>
          </a:prstGeom>
          <a:noFill/>
        </p:spPr>
        <p:txBody>
          <a:bodyPr wrap="square" rtlCol="0">
            <a:spAutoFit/>
          </a:bodyPr>
          <a:lstStyle/>
          <a:p>
            <a:r>
              <a:rPr lang="en-US" sz="3200" dirty="0">
                <a:solidFill>
                  <a:srgbClr val="011942"/>
                </a:solidFill>
                <a:latin typeface="Open Sans"/>
                <a:cs typeface="Open Sans"/>
              </a:rPr>
              <a:t>Feedback is </a:t>
            </a:r>
            <a:r>
              <a:rPr lang="en-US" sz="3200" b="1" dirty="0">
                <a:solidFill>
                  <a:srgbClr val="011942"/>
                </a:solidFill>
                <a:latin typeface="Open Sans"/>
                <a:cs typeface="Open Sans"/>
              </a:rPr>
              <a:t>hard to give</a:t>
            </a:r>
            <a:r>
              <a:rPr lang="en-US" sz="3200" dirty="0">
                <a:solidFill>
                  <a:srgbClr val="011942"/>
                </a:solidFill>
                <a:latin typeface="Open Sans"/>
                <a:cs typeface="Open Sans"/>
              </a:rPr>
              <a:t>.</a:t>
            </a:r>
            <a:endParaRPr lang="en-US" sz="3200" i="1" dirty="0">
              <a:solidFill>
                <a:srgbClr val="011942"/>
              </a:solidFill>
              <a:latin typeface="Open Sans"/>
              <a:cs typeface="Open Sans"/>
            </a:endParaRPr>
          </a:p>
        </p:txBody>
      </p:sp>
      <p:sp>
        <p:nvSpPr>
          <p:cNvPr id="5" name="TextBox 4"/>
          <p:cNvSpPr txBox="1"/>
          <p:nvPr/>
        </p:nvSpPr>
        <p:spPr>
          <a:xfrm>
            <a:off x="3460714" y="2092385"/>
            <a:ext cx="5423176" cy="2246769"/>
          </a:xfrm>
          <a:prstGeom prst="rect">
            <a:avLst/>
          </a:prstGeom>
          <a:noFill/>
        </p:spPr>
        <p:txBody>
          <a:bodyPr wrap="square" rtlCol="0">
            <a:spAutoFit/>
          </a:bodyPr>
          <a:lstStyle/>
          <a:p>
            <a:r>
              <a:rPr lang="en-US" sz="2000" dirty="0">
                <a:solidFill>
                  <a:srgbClr val="011942"/>
                </a:solidFill>
                <a:latin typeface="Open Sans"/>
                <a:cs typeface="Open Sans"/>
              </a:rPr>
              <a:t>“Coaching someone who is already excellent is possibly more challenging than coaching someone who needs more help. We need guidance on how to do this.”</a:t>
            </a:r>
          </a:p>
          <a:p>
            <a:endParaRPr lang="en-US" sz="2000" dirty="0">
              <a:solidFill>
                <a:srgbClr val="011942"/>
              </a:solidFill>
              <a:latin typeface="Open Sans"/>
              <a:cs typeface="Open Sans"/>
            </a:endParaRPr>
          </a:p>
          <a:p>
            <a:pPr algn="r"/>
            <a:r>
              <a:rPr lang="en-US" sz="2000" dirty="0">
                <a:solidFill>
                  <a:srgbClr val="011942"/>
                </a:solidFill>
                <a:latin typeface="Open Sans"/>
                <a:cs typeface="Open Sans"/>
              </a:rPr>
              <a:t>Quote from Faculty</a:t>
            </a:r>
          </a:p>
          <a:p>
            <a:endParaRPr lang="en-US" sz="2000" dirty="0">
              <a:solidFill>
                <a:srgbClr val="011942"/>
              </a:solidFill>
              <a:latin typeface="Open Sans"/>
              <a:cs typeface="Open Sans"/>
            </a:endParaRPr>
          </a:p>
        </p:txBody>
      </p:sp>
    </p:spTree>
    <p:extLst>
      <p:ext uri="{BB962C8B-B14F-4D97-AF65-F5344CB8AC3E}">
        <p14:creationId xmlns:p14="http://schemas.microsoft.com/office/powerpoint/2010/main" val="3003638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48063" y="733979"/>
            <a:ext cx="3112651" cy="3170099"/>
          </a:xfrm>
          <a:prstGeom prst="rect">
            <a:avLst/>
          </a:prstGeom>
          <a:noFill/>
        </p:spPr>
        <p:txBody>
          <a:bodyPr wrap="none" rtlCol="0">
            <a:spAutoFit/>
          </a:bodyPr>
          <a:lstStyle/>
          <a:p>
            <a:r>
              <a:rPr lang="en-US" sz="20000" b="1" dirty="0">
                <a:solidFill>
                  <a:srgbClr val="011942"/>
                </a:solidFill>
                <a:latin typeface="Open Sans"/>
                <a:cs typeface="Open Sans"/>
              </a:rPr>
              <a:t>02</a:t>
            </a:r>
          </a:p>
        </p:txBody>
      </p:sp>
      <p:sp>
        <p:nvSpPr>
          <p:cNvPr id="4" name="TextBox 3"/>
          <p:cNvSpPr txBox="1"/>
          <p:nvPr/>
        </p:nvSpPr>
        <p:spPr>
          <a:xfrm>
            <a:off x="3460714" y="1309674"/>
            <a:ext cx="5423176" cy="584776"/>
          </a:xfrm>
          <a:prstGeom prst="rect">
            <a:avLst/>
          </a:prstGeom>
          <a:noFill/>
        </p:spPr>
        <p:txBody>
          <a:bodyPr wrap="square" rtlCol="0">
            <a:spAutoFit/>
          </a:bodyPr>
          <a:lstStyle/>
          <a:p>
            <a:r>
              <a:rPr lang="en-US" sz="3200" dirty="0">
                <a:solidFill>
                  <a:srgbClr val="011942"/>
                </a:solidFill>
                <a:latin typeface="Open Sans"/>
                <a:cs typeface="Open Sans"/>
              </a:rPr>
              <a:t>Feedback is </a:t>
            </a:r>
            <a:r>
              <a:rPr lang="en-US" sz="3200" b="1" dirty="0">
                <a:solidFill>
                  <a:srgbClr val="011942"/>
                </a:solidFill>
                <a:latin typeface="Open Sans"/>
                <a:cs typeface="Open Sans"/>
              </a:rPr>
              <a:t>hard to take</a:t>
            </a:r>
            <a:r>
              <a:rPr lang="en-US" sz="3200" dirty="0">
                <a:solidFill>
                  <a:srgbClr val="011942"/>
                </a:solidFill>
                <a:latin typeface="Open Sans"/>
                <a:cs typeface="Open Sans"/>
              </a:rPr>
              <a:t>.</a:t>
            </a:r>
            <a:endParaRPr lang="en-US" sz="3200" i="1" dirty="0">
              <a:solidFill>
                <a:srgbClr val="011942"/>
              </a:solidFill>
              <a:latin typeface="Open Sans"/>
              <a:cs typeface="Open Sans"/>
            </a:endParaRPr>
          </a:p>
        </p:txBody>
      </p:sp>
      <p:sp>
        <p:nvSpPr>
          <p:cNvPr id="5" name="TextBox 4"/>
          <p:cNvSpPr txBox="1"/>
          <p:nvPr/>
        </p:nvSpPr>
        <p:spPr>
          <a:xfrm>
            <a:off x="3460714" y="2092385"/>
            <a:ext cx="5423176" cy="2246769"/>
          </a:xfrm>
          <a:prstGeom prst="rect">
            <a:avLst/>
          </a:prstGeom>
          <a:noFill/>
        </p:spPr>
        <p:txBody>
          <a:bodyPr wrap="square" rtlCol="0">
            <a:spAutoFit/>
          </a:bodyPr>
          <a:lstStyle/>
          <a:p>
            <a:r>
              <a:rPr lang="en-US" sz="2000" dirty="0">
                <a:solidFill>
                  <a:srgbClr val="011942"/>
                </a:solidFill>
                <a:latin typeface="Open Sans"/>
                <a:cs typeface="Open Sans"/>
              </a:rPr>
              <a:t>“Sometimes if a lot of </a:t>
            </a:r>
            <a:r>
              <a:rPr lang="en-US" sz="2000">
                <a:solidFill>
                  <a:srgbClr val="011942"/>
                </a:solidFill>
                <a:latin typeface="Open Sans"/>
                <a:cs typeface="Open Sans"/>
              </a:rPr>
              <a:t>negative feedback </a:t>
            </a:r>
            <a:r>
              <a:rPr lang="en-US" sz="2000" dirty="0">
                <a:solidFill>
                  <a:srgbClr val="011942"/>
                </a:solidFill>
                <a:latin typeface="Open Sans"/>
                <a:cs typeface="Open Sans"/>
              </a:rPr>
              <a:t>is delivered at once, it can be overwhelming, especially for someone who isn't used to feedback.”</a:t>
            </a:r>
          </a:p>
          <a:p>
            <a:endParaRPr lang="en-US" sz="2000" dirty="0">
              <a:solidFill>
                <a:srgbClr val="011942"/>
              </a:solidFill>
              <a:latin typeface="Open Sans"/>
              <a:cs typeface="Open Sans"/>
            </a:endParaRPr>
          </a:p>
          <a:p>
            <a:pPr algn="r"/>
            <a:r>
              <a:rPr lang="en-US" sz="2000" dirty="0">
                <a:solidFill>
                  <a:srgbClr val="011942"/>
                </a:solidFill>
                <a:latin typeface="Open Sans"/>
                <a:cs typeface="Open Sans"/>
              </a:rPr>
              <a:t>Quote from Resident</a:t>
            </a:r>
          </a:p>
          <a:p>
            <a:endParaRPr lang="en-US" sz="2000" dirty="0">
              <a:solidFill>
                <a:srgbClr val="011942"/>
              </a:solidFill>
              <a:latin typeface="Open Sans"/>
              <a:cs typeface="Open Sans"/>
            </a:endParaRPr>
          </a:p>
        </p:txBody>
      </p:sp>
    </p:spTree>
    <p:extLst>
      <p:ext uri="{BB962C8B-B14F-4D97-AF65-F5344CB8AC3E}">
        <p14:creationId xmlns:p14="http://schemas.microsoft.com/office/powerpoint/2010/main" val="13337087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715037" y="649121"/>
            <a:ext cx="4902823" cy="461665"/>
          </a:xfrm>
          <a:prstGeom prst="rect">
            <a:avLst/>
          </a:prstGeom>
          <a:noFill/>
        </p:spPr>
        <p:txBody>
          <a:bodyPr wrap="square" rtlCol="0">
            <a:spAutoFit/>
          </a:bodyPr>
          <a:lstStyle/>
          <a:p>
            <a:pPr marL="11112"/>
            <a:r>
              <a:rPr lang="en-US" sz="2400" b="1" dirty="0">
                <a:solidFill>
                  <a:srgbClr val="011942"/>
                </a:solidFill>
                <a:latin typeface="Open Sans"/>
                <a:cs typeface="Open Sans"/>
              </a:rPr>
              <a:t>1. Reassurance</a:t>
            </a:r>
          </a:p>
        </p:txBody>
      </p:sp>
      <p:sp>
        <p:nvSpPr>
          <p:cNvPr id="7" name="Rectangle 6"/>
          <p:cNvSpPr/>
          <p:nvPr/>
        </p:nvSpPr>
        <p:spPr>
          <a:xfrm>
            <a:off x="0" y="649121"/>
            <a:ext cx="3229429" cy="3313279"/>
          </a:xfrm>
          <a:prstGeom prst="rect">
            <a:avLst/>
          </a:prstGeom>
          <a:solidFill>
            <a:srgbClr val="01194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000" b="1" dirty="0">
                <a:solidFill>
                  <a:schemeClr val="bg1"/>
                </a:solidFill>
                <a:latin typeface="Open Sans"/>
                <a:cs typeface="Open Sans"/>
              </a:rPr>
              <a:t>3 Types of Feedback</a:t>
            </a:r>
          </a:p>
        </p:txBody>
      </p:sp>
      <p:sp>
        <p:nvSpPr>
          <p:cNvPr id="8" name="TextBox 7"/>
          <p:cNvSpPr txBox="1"/>
          <p:nvPr/>
        </p:nvSpPr>
        <p:spPr>
          <a:xfrm>
            <a:off x="3715037" y="1110786"/>
            <a:ext cx="4902824" cy="954107"/>
          </a:xfrm>
          <a:prstGeom prst="rect">
            <a:avLst/>
          </a:prstGeom>
          <a:noFill/>
        </p:spPr>
        <p:txBody>
          <a:bodyPr wrap="square" rtlCol="0">
            <a:spAutoFit/>
          </a:bodyPr>
          <a:lstStyle/>
          <a:p>
            <a:r>
              <a:rPr lang="en-US" sz="1400" dirty="0">
                <a:solidFill>
                  <a:srgbClr val="011942"/>
                </a:solidFill>
                <a:latin typeface="Open Sans"/>
                <a:cs typeface="Open Sans"/>
              </a:rPr>
              <a:t>Acknowledging the work being done, and expressing appreciation by letting the receiver know they are on the “right track.”  </a:t>
            </a:r>
          </a:p>
          <a:p>
            <a:endParaRPr lang="en-US" sz="1400" dirty="0"/>
          </a:p>
        </p:txBody>
      </p:sp>
      <p:sp>
        <p:nvSpPr>
          <p:cNvPr id="11" name="TextBox 10"/>
          <p:cNvSpPr txBox="1"/>
          <p:nvPr/>
        </p:nvSpPr>
        <p:spPr>
          <a:xfrm>
            <a:off x="3715037" y="1958294"/>
            <a:ext cx="4902823" cy="461665"/>
          </a:xfrm>
          <a:prstGeom prst="rect">
            <a:avLst/>
          </a:prstGeom>
          <a:noFill/>
        </p:spPr>
        <p:txBody>
          <a:bodyPr wrap="square" rtlCol="0">
            <a:spAutoFit/>
          </a:bodyPr>
          <a:lstStyle/>
          <a:p>
            <a:pPr marL="11112"/>
            <a:r>
              <a:rPr lang="en-US" sz="2400" b="1" dirty="0">
                <a:solidFill>
                  <a:srgbClr val="011942"/>
                </a:solidFill>
                <a:latin typeface="Open Sans"/>
                <a:cs typeface="Open Sans"/>
              </a:rPr>
              <a:t>2. Benchmarking</a:t>
            </a:r>
          </a:p>
        </p:txBody>
      </p:sp>
      <p:sp>
        <p:nvSpPr>
          <p:cNvPr id="12" name="TextBox 11"/>
          <p:cNvSpPr txBox="1"/>
          <p:nvPr/>
        </p:nvSpPr>
        <p:spPr>
          <a:xfrm>
            <a:off x="3715036" y="2418564"/>
            <a:ext cx="4902824" cy="738664"/>
          </a:xfrm>
          <a:prstGeom prst="rect">
            <a:avLst/>
          </a:prstGeom>
          <a:noFill/>
        </p:spPr>
        <p:txBody>
          <a:bodyPr wrap="square" rtlCol="0">
            <a:spAutoFit/>
          </a:bodyPr>
          <a:lstStyle/>
          <a:p>
            <a:pPr marL="11112"/>
            <a:r>
              <a:rPr lang="en-US" sz="1400" dirty="0">
                <a:solidFill>
                  <a:srgbClr val="011942"/>
                </a:solidFill>
                <a:latin typeface="Open Sans"/>
                <a:cs typeface="Open Sans"/>
              </a:rPr>
              <a:t>Letting the receiver know how they’re doing in relation to the giver’s expectations, i.e. “where they stand.”</a:t>
            </a:r>
          </a:p>
          <a:p>
            <a:endParaRPr lang="en-US" sz="1400" dirty="0"/>
          </a:p>
        </p:txBody>
      </p:sp>
      <p:sp>
        <p:nvSpPr>
          <p:cNvPr id="13" name="TextBox 12"/>
          <p:cNvSpPr txBox="1"/>
          <p:nvPr/>
        </p:nvSpPr>
        <p:spPr>
          <a:xfrm>
            <a:off x="3715036" y="3165172"/>
            <a:ext cx="4902823" cy="461665"/>
          </a:xfrm>
          <a:prstGeom prst="rect">
            <a:avLst/>
          </a:prstGeom>
          <a:noFill/>
        </p:spPr>
        <p:txBody>
          <a:bodyPr wrap="square" rtlCol="0">
            <a:spAutoFit/>
          </a:bodyPr>
          <a:lstStyle/>
          <a:p>
            <a:pPr marL="11112"/>
            <a:r>
              <a:rPr lang="en-US" sz="2400" b="1" dirty="0">
                <a:solidFill>
                  <a:srgbClr val="011942"/>
                </a:solidFill>
                <a:latin typeface="Open Sans"/>
                <a:cs typeface="Open Sans"/>
              </a:rPr>
              <a:t>3. Performance Improvement</a:t>
            </a:r>
          </a:p>
        </p:txBody>
      </p:sp>
      <p:sp>
        <p:nvSpPr>
          <p:cNvPr id="14" name="TextBox 13"/>
          <p:cNvSpPr txBox="1"/>
          <p:nvPr/>
        </p:nvSpPr>
        <p:spPr>
          <a:xfrm>
            <a:off x="3715037" y="3597808"/>
            <a:ext cx="4902824" cy="738664"/>
          </a:xfrm>
          <a:prstGeom prst="rect">
            <a:avLst/>
          </a:prstGeom>
          <a:noFill/>
        </p:spPr>
        <p:txBody>
          <a:bodyPr wrap="square" rtlCol="0">
            <a:spAutoFit/>
          </a:bodyPr>
          <a:lstStyle/>
          <a:p>
            <a:pPr marL="11112"/>
            <a:r>
              <a:rPr lang="en-US" sz="1400" dirty="0">
                <a:solidFill>
                  <a:srgbClr val="011942"/>
                </a:solidFill>
                <a:latin typeface="Open Sans"/>
                <a:cs typeface="Open Sans"/>
              </a:rPr>
              <a:t>Giving actionable advice with the goal of getting the receiver to the “next step.”</a:t>
            </a:r>
          </a:p>
          <a:p>
            <a:endParaRPr lang="en-US" sz="1400" dirty="0"/>
          </a:p>
        </p:txBody>
      </p:sp>
    </p:spTree>
    <p:extLst>
      <p:ext uri="{BB962C8B-B14F-4D97-AF65-F5344CB8AC3E}">
        <p14:creationId xmlns:p14="http://schemas.microsoft.com/office/powerpoint/2010/main" val="29766106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ear-2291916_1920.jpg"/>
          <p:cNvPicPr>
            <a:picLocks noChangeAspect="1"/>
          </p:cNvPicPr>
          <p:nvPr/>
        </p:nvPicPr>
        <p:blipFill rotWithShape="1">
          <a:blip r:embed="rId3">
            <a:extLst>
              <a:ext uri="{28A0092B-C50C-407E-A947-70E740481C1C}">
                <a14:useLocalDpi xmlns:a14="http://schemas.microsoft.com/office/drawing/2010/main" val="0"/>
              </a:ext>
            </a:extLst>
          </a:blip>
          <a:srcRect l="28671" t="5263" r="22357" b="14802"/>
          <a:stretch/>
        </p:blipFill>
        <p:spPr>
          <a:xfrm>
            <a:off x="4417240" y="-2"/>
            <a:ext cx="4726761" cy="5143502"/>
          </a:xfrm>
          <a:prstGeom prst="rect">
            <a:avLst/>
          </a:prstGeom>
        </p:spPr>
      </p:pic>
      <p:sp>
        <p:nvSpPr>
          <p:cNvPr id="3" name="Rectangle 2"/>
          <p:cNvSpPr/>
          <p:nvPr/>
        </p:nvSpPr>
        <p:spPr>
          <a:xfrm>
            <a:off x="4402545" y="-1"/>
            <a:ext cx="4741456" cy="5143501"/>
          </a:xfrm>
          <a:prstGeom prst="rect">
            <a:avLst/>
          </a:prstGeom>
          <a:solidFill>
            <a:srgbClr val="011942">
              <a:alpha val="6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itle 1"/>
          <p:cNvSpPr txBox="1">
            <a:spLocks/>
          </p:cNvSpPr>
          <p:nvPr/>
        </p:nvSpPr>
        <p:spPr>
          <a:xfrm>
            <a:off x="265493" y="1500189"/>
            <a:ext cx="4063966" cy="1639252"/>
          </a:xfrm>
          <a:prstGeom prst="rect">
            <a:avLst/>
          </a:prstGeom>
        </p:spPr>
        <p:txBody>
          <a:bodyPr>
            <a:noAutofit/>
          </a:bodyPr>
          <a:lstStyle>
            <a:lvl1pPr algn="ctr" defTabSz="457181" rtl="0" eaLnBrk="1" latinLnBrk="0" hangingPunct="1">
              <a:spcBef>
                <a:spcPct val="0"/>
              </a:spcBef>
              <a:buNone/>
              <a:defRPr sz="4400" kern="1200">
                <a:solidFill>
                  <a:schemeClr val="tx1"/>
                </a:solidFill>
                <a:latin typeface="+mj-lt"/>
                <a:ea typeface="+mj-ea"/>
                <a:cs typeface="+mj-cs"/>
              </a:defRPr>
            </a:lvl1pPr>
          </a:lstStyle>
          <a:p>
            <a:pPr algn="l"/>
            <a:r>
              <a:rPr lang="en-CA" sz="4000" b="1" dirty="0">
                <a:solidFill>
                  <a:srgbClr val="011942"/>
                </a:solidFill>
              </a:rPr>
              <a:t>How to Give/Receive Feedback</a:t>
            </a:r>
            <a:endParaRPr lang="en-CA" sz="4000" dirty="0">
              <a:solidFill>
                <a:srgbClr val="011942"/>
              </a:solidFill>
            </a:endParaRPr>
          </a:p>
        </p:txBody>
      </p:sp>
      <p:cxnSp>
        <p:nvCxnSpPr>
          <p:cNvPr id="9" name="Straight Connector 8"/>
          <p:cNvCxnSpPr/>
          <p:nvPr/>
        </p:nvCxnSpPr>
        <p:spPr>
          <a:xfrm>
            <a:off x="338885" y="3416043"/>
            <a:ext cx="1458452" cy="0"/>
          </a:xfrm>
          <a:prstGeom prst="line">
            <a:avLst/>
          </a:prstGeom>
          <a:ln w="57150" cmpd="sng">
            <a:solidFill>
              <a:srgbClr val="E78B26"/>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612419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96559" y="953584"/>
            <a:ext cx="3112651" cy="3170099"/>
          </a:xfrm>
          <a:prstGeom prst="rect">
            <a:avLst/>
          </a:prstGeom>
          <a:noFill/>
        </p:spPr>
        <p:txBody>
          <a:bodyPr wrap="none" rtlCol="0">
            <a:spAutoFit/>
          </a:bodyPr>
          <a:lstStyle/>
          <a:p>
            <a:r>
              <a:rPr lang="en-US" sz="20000" b="1" dirty="0">
                <a:solidFill>
                  <a:srgbClr val="011942"/>
                </a:solidFill>
                <a:latin typeface="Open Sans"/>
                <a:cs typeface="Open Sans"/>
              </a:rPr>
              <a:t>01</a:t>
            </a:r>
          </a:p>
        </p:txBody>
      </p:sp>
      <p:sp>
        <p:nvSpPr>
          <p:cNvPr id="4" name="TextBox 3"/>
          <p:cNvSpPr txBox="1"/>
          <p:nvPr/>
        </p:nvSpPr>
        <p:spPr>
          <a:xfrm>
            <a:off x="4109210" y="2036902"/>
            <a:ext cx="4869044" cy="1077218"/>
          </a:xfrm>
          <a:prstGeom prst="rect">
            <a:avLst/>
          </a:prstGeom>
          <a:noFill/>
        </p:spPr>
        <p:txBody>
          <a:bodyPr wrap="square" rtlCol="0">
            <a:spAutoFit/>
          </a:bodyPr>
          <a:lstStyle/>
          <a:p>
            <a:r>
              <a:rPr lang="en-US" sz="3200" dirty="0">
                <a:solidFill>
                  <a:srgbClr val="011942"/>
                </a:solidFill>
                <a:latin typeface="Open Sans"/>
                <a:cs typeface="Open Sans"/>
              </a:rPr>
              <a:t>Confirm feedback readiness.</a:t>
            </a:r>
          </a:p>
        </p:txBody>
      </p:sp>
    </p:spTree>
    <p:extLst>
      <p:ext uri="{BB962C8B-B14F-4D97-AF65-F5344CB8AC3E}">
        <p14:creationId xmlns:p14="http://schemas.microsoft.com/office/powerpoint/2010/main" val="34828196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udience-828584_1920 (1).jpg"/>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rcRect t="9020"/>
          <a:stretch/>
        </p:blipFill>
        <p:spPr>
          <a:xfrm>
            <a:off x="0" y="-381001"/>
            <a:ext cx="9144000" cy="5524501"/>
          </a:xfrm>
          <a:prstGeom prst="rect">
            <a:avLst/>
          </a:prstGeom>
        </p:spPr>
      </p:pic>
      <p:sp>
        <p:nvSpPr>
          <p:cNvPr id="8" name="Rectangle 7"/>
          <p:cNvSpPr/>
          <p:nvPr/>
        </p:nvSpPr>
        <p:spPr>
          <a:xfrm>
            <a:off x="-4152" y="-301452"/>
            <a:ext cx="9143999" cy="5255260"/>
          </a:xfrm>
          <a:prstGeom prst="rect">
            <a:avLst/>
          </a:prstGeom>
          <a:solidFill>
            <a:srgbClr val="011942">
              <a:alpha val="6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86931" y="768708"/>
            <a:ext cx="8857067" cy="2117367"/>
          </a:xfrm>
        </p:spPr>
        <p:txBody>
          <a:bodyPr>
            <a:noAutofit/>
          </a:bodyPr>
          <a:lstStyle/>
          <a:p>
            <a:pPr algn="l"/>
            <a:r>
              <a:rPr lang="en-US" sz="4800" b="1" dirty="0">
                <a:solidFill>
                  <a:schemeClr val="bg1"/>
                </a:solidFill>
                <a:latin typeface="Open Sans"/>
                <a:cs typeface="Open Sans"/>
              </a:rPr>
              <a:t>Building a Culture of Feedback and Coaching</a:t>
            </a:r>
          </a:p>
        </p:txBody>
      </p:sp>
      <p:sp>
        <p:nvSpPr>
          <p:cNvPr id="4" name="Rectangle 3"/>
          <p:cNvSpPr/>
          <p:nvPr/>
        </p:nvSpPr>
        <p:spPr>
          <a:xfrm>
            <a:off x="286932" y="2968118"/>
            <a:ext cx="4572000" cy="646331"/>
          </a:xfrm>
          <a:prstGeom prst="rect">
            <a:avLst/>
          </a:prstGeom>
        </p:spPr>
        <p:txBody>
          <a:bodyPr>
            <a:spAutoFit/>
          </a:bodyPr>
          <a:lstStyle/>
          <a:p>
            <a:r>
              <a:rPr lang="en-CA" b="1" dirty="0">
                <a:solidFill>
                  <a:srgbClr val="FFFFFF"/>
                </a:solidFill>
                <a:latin typeface="Open Sans" panose="020B0606030504020204" pitchFamily="34" charset="0"/>
                <a:ea typeface="Open Sans" panose="020B0606030504020204" pitchFamily="34" charset="0"/>
                <a:cs typeface="Open Sans" panose="020B0606030504020204" pitchFamily="34" charset="0"/>
              </a:rPr>
              <a:t>Susan Glover Takahashi</a:t>
            </a:r>
            <a:r>
              <a:rPr lang="en-CA" dirty="0">
                <a:solidFill>
                  <a:srgbClr val="FFFFFF"/>
                </a:solidFill>
                <a:latin typeface="Open Sans" panose="020B0606030504020204" pitchFamily="34" charset="0"/>
                <a:ea typeface="Open Sans" panose="020B0606030504020204" pitchFamily="34" charset="0"/>
                <a:cs typeface="Open Sans" panose="020B0606030504020204" pitchFamily="34" charset="0"/>
              </a:rPr>
              <a:t>, M.A.(Ed), PhD.</a:t>
            </a:r>
            <a:endParaRPr lang="en-CA" b="1" dirty="0">
              <a:solidFill>
                <a:srgbClr val="FFFFFF"/>
              </a:solidFill>
              <a:latin typeface="Open Sans" panose="020B0606030504020204" pitchFamily="34" charset="0"/>
              <a:ea typeface="Open Sans" panose="020B0606030504020204" pitchFamily="34" charset="0"/>
              <a:cs typeface="Open Sans" panose="020B0606030504020204" pitchFamily="34" charset="0"/>
            </a:endParaRPr>
          </a:p>
          <a:p>
            <a:r>
              <a:rPr lang="en-CA" b="1" dirty="0">
                <a:solidFill>
                  <a:srgbClr val="FFFFFF"/>
                </a:solidFill>
                <a:latin typeface="Open Sans" panose="020B0606030504020204" pitchFamily="34" charset="0"/>
                <a:ea typeface="Open Sans" panose="020B0606030504020204" pitchFamily="34" charset="0"/>
                <a:cs typeface="Open Sans" panose="020B0606030504020204" pitchFamily="34" charset="0"/>
              </a:rPr>
              <a:t>Rebecca </a:t>
            </a:r>
            <a:r>
              <a:rPr lang="en-CA" b="1" dirty="0" err="1">
                <a:solidFill>
                  <a:srgbClr val="FFFFFF"/>
                </a:solidFill>
                <a:latin typeface="Open Sans" panose="020B0606030504020204" pitchFamily="34" charset="0"/>
                <a:ea typeface="Open Sans" panose="020B0606030504020204" pitchFamily="34" charset="0"/>
                <a:cs typeface="Open Sans" panose="020B0606030504020204" pitchFamily="34" charset="0"/>
              </a:rPr>
              <a:t>Dubé</a:t>
            </a:r>
            <a:r>
              <a:rPr lang="en-CA" dirty="0">
                <a:solidFill>
                  <a:srgbClr val="FFFFFF"/>
                </a:solidFill>
                <a:latin typeface="Open Sans" panose="020B0606030504020204" pitchFamily="34" charset="0"/>
                <a:ea typeface="Open Sans" panose="020B0606030504020204" pitchFamily="34" charset="0"/>
                <a:cs typeface="Open Sans" panose="020B0606030504020204" pitchFamily="34" charset="0"/>
              </a:rPr>
              <a:t>,</a:t>
            </a:r>
            <a:r>
              <a:rPr lang="fr-CA" dirty="0">
                <a:solidFill>
                  <a:srgbClr val="FFFFFF"/>
                </a:solidFill>
                <a:latin typeface="Open Sans" panose="020B0606030504020204" pitchFamily="34" charset="0"/>
                <a:ea typeface="Open Sans" panose="020B0606030504020204" pitchFamily="34" charset="0"/>
                <a:cs typeface="Open Sans" panose="020B0606030504020204" pitchFamily="34" charset="0"/>
              </a:rPr>
              <a:t> </a:t>
            </a:r>
            <a:r>
              <a:rPr lang="en-CA" dirty="0">
                <a:solidFill>
                  <a:srgbClr val="FFFFFF"/>
                </a:solidFill>
                <a:latin typeface="Open Sans" panose="020B0606030504020204" pitchFamily="34" charset="0"/>
                <a:ea typeface="Open Sans" panose="020B0606030504020204" pitchFamily="34" charset="0"/>
                <a:cs typeface="Open Sans" panose="020B0606030504020204" pitchFamily="34" charset="0"/>
              </a:rPr>
              <a:t>M.D, F.R.C.P.C., M.Sc.</a:t>
            </a:r>
          </a:p>
        </p:txBody>
      </p:sp>
      <p:sp>
        <p:nvSpPr>
          <p:cNvPr id="3" name="Rectangle 2"/>
          <p:cNvSpPr/>
          <p:nvPr/>
        </p:nvSpPr>
        <p:spPr>
          <a:xfrm rot="5400000">
            <a:off x="4098289" y="97790"/>
            <a:ext cx="947420" cy="914399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pic>
        <p:nvPicPr>
          <p:cNvPr id="9" name="Google Shape;54;p12"/>
          <p:cNvPicPr preferRelativeResize="0"/>
          <p:nvPr/>
        </p:nvPicPr>
        <p:blipFill rotWithShape="1">
          <a:blip r:embed="rId5">
            <a:alphaModFix/>
          </a:blip>
          <a:srcRect/>
          <a:stretch/>
        </p:blipFill>
        <p:spPr>
          <a:xfrm>
            <a:off x="2699792" y="4389673"/>
            <a:ext cx="1872208" cy="564135"/>
          </a:xfrm>
          <a:prstGeom prst="rect">
            <a:avLst/>
          </a:prstGeom>
          <a:noFill/>
          <a:ln>
            <a:noFill/>
          </a:ln>
        </p:spPr>
      </p:pic>
      <p:pic>
        <p:nvPicPr>
          <p:cNvPr id="10" name="Google Shape;55;p12"/>
          <p:cNvPicPr preferRelativeResize="0"/>
          <p:nvPr/>
        </p:nvPicPr>
        <p:blipFill rotWithShape="1">
          <a:blip r:embed="rId6">
            <a:alphaModFix/>
          </a:blip>
          <a:srcRect/>
          <a:stretch/>
        </p:blipFill>
        <p:spPr>
          <a:xfrm>
            <a:off x="5364088" y="4287202"/>
            <a:ext cx="1080120" cy="740979"/>
          </a:xfrm>
          <a:prstGeom prst="rect">
            <a:avLst/>
          </a:prstGeom>
          <a:noFill/>
          <a:ln>
            <a:noFill/>
          </a:ln>
        </p:spPr>
      </p:pic>
      <p:pic>
        <p:nvPicPr>
          <p:cNvPr id="11" name="Google Shape;57;p12"/>
          <p:cNvPicPr preferRelativeResize="0"/>
          <p:nvPr/>
        </p:nvPicPr>
        <p:blipFill rotWithShape="1">
          <a:blip r:embed="rId7">
            <a:alphaModFix/>
          </a:blip>
          <a:srcRect r="4697"/>
          <a:stretch/>
        </p:blipFill>
        <p:spPr>
          <a:xfrm>
            <a:off x="467544" y="4287202"/>
            <a:ext cx="1643529" cy="837764"/>
          </a:xfrm>
          <a:prstGeom prst="rect">
            <a:avLst/>
          </a:prstGeom>
          <a:noFill/>
          <a:ln>
            <a:noFill/>
          </a:ln>
        </p:spPr>
      </p:pic>
      <p:pic>
        <p:nvPicPr>
          <p:cNvPr id="12" name="Google Shape;58;p12"/>
          <p:cNvPicPr preferRelativeResize="0"/>
          <p:nvPr/>
        </p:nvPicPr>
        <p:blipFill rotWithShape="1">
          <a:blip r:embed="rId8">
            <a:alphaModFix/>
          </a:blip>
          <a:srcRect/>
          <a:stretch/>
        </p:blipFill>
        <p:spPr>
          <a:xfrm>
            <a:off x="7236296" y="4285688"/>
            <a:ext cx="1440160" cy="720080"/>
          </a:xfrm>
          <a:prstGeom prst="rect">
            <a:avLst/>
          </a:prstGeom>
          <a:noFill/>
          <a:ln>
            <a:noFill/>
          </a:ln>
        </p:spPr>
      </p:pic>
    </p:spTree>
    <p:extLst>
      <p:ext uri="{BB962C8B-B14F-4D97-AF65-F5344CB8AC3E}">
        <p14:creationId xmlns:p14="http://schemas.microsoft.com/office/powerpoint/2010/main" val="31334944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96559" y="953584"/>
            <a:ext cx="3112651" cy="3170099"/>
          </a:xfrm>
          <a:prstGeom prst="rect">
            <a:avLst/>
          </a:prstGeom>
          <a:noFill/>
        </p:spPr>
        <p:txBody>
          <a:bodyPr wrap="none" rtlCol="0">
            <a:spAutoFit/>
          </a:bodyPr>
          <a:lstStyle/>
          <a:p>
            <a:r>
              <a:rPr lang="en-US" sz="20000" b="1" dirty="0">
                <a:solidFill>
                  <a:srgbClr val="011942"/>
                </a:solidFill>
                <a:latin typeface="Open Sans"/>
                <a:cs typeface="Open Sans"/>
              </a:rPr>
              <a:t>02</a:t>
            </a:r>
          </a:p>
        </p:txBody>
      </p:sp>
      <p:sp>
        <p:nvSpPr>
          <p:cNvPr id="4" name="TextBox 3"/>
          <p:cNvSpPr txBox="1"/>
          <p:nvPr/>
        </p:nvSpPr>
        <p:spPr>
          <a:xfrm>
            <a:off x="4109210" y="2006422"/>
            <a:ext cx="4869044" cy="1077218"/>
          </a:xfrm>
          <a:prstGeom prst="rect">
            <a:avLst/>
          </a:prstGeom>
          <a:noFill/>
        </p:spPr>
        <p:txBody>
          <a:bodyPr wrap="square" rtlCol="0">
            <a:spAutoFit/>
          </a:bodyPr>
          <a:lstStyle/>
          <a:p>
            <a:r>
              <a:rPr lang="en-US" sz="3200" dirty="0">
                <a:solidFill>
                  <a:srgbClr val="011942"/>
                </a:solidFill>
                <a:latin typeface="Open Sans"/>
                <a:cs typeface="Open Sans"/>
              </a:rPr>
              <a:t>Determine the type of feedback required.</a:t>
            </a:r>
          </a:p>
        </p:txBody>
      </p:sp>
    </p:spTree>
    <p:extLst>
      <p:ext uri="{BB962C8B-B14F-4D97-AF65-F5344CB8AC3E}">
        <p14:creationId xmlns:p14="http://schemas.microsoft.com/office/powerpoint/2010/main" val="16387751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96559" y="953584"/>
            <a:ext cx="3112651" cy="3170099"/>
          </a:xfrm>
          <a:prstGeom prst="rect">
            <a:avLst/>
          </a:prstGeom>
          <a:noFill/>
        </p:spPr>
        <p:txBody>
          <a:bodyPr wrap="none" rtlCol="0">
            <a:spAutoFit/>
          </a:bodyPr>
          <a:lstStyle/>
          <a:p>
            <a:r>
              <a:rPr lang="en-US" sz="20000" b="1" dirty="0">
                <a:solidFill>
                  <a:srgbClr val="011942"/>
                </a:solidFill>
                <a:latin typeface="Open Sans"/>
                <a:cs typeface="Open Sans"/>
              </a:rPr>
              <a:t>03</a:t>
            </a:r>
          </a:p>
        </p:txBody>
      </p:sp>
      <p:sp>
        <p:nvSpPr>
          <p:cNvPr id="4" name="TextBox 3"/>
          <p:cNvSpPr txBox="1"/>
          <p:nvPr/>
        </p:nvSpPr>
        <p:spPr>
          <a:xfrm>
            <a:off x="4109210" y="2036902"/>
            <a:ext cx="4869044" cy="1077218"/>
          </a:xfrm>
          <a:prstGeom prst="rect">
            <a:avLst/>
          </a:prstGeom>
          <a:noFill/>
        </p:spPr>
        <p:txBody>
          <a:bodyPr wrap="square" rtlCol="0">
            <a:spAutoFit/>
          </a:bodyPr>
          <a:lstStyle/>
          <a:p>
            <a:r>
              <a:rPr lang="en-US" sz="3200" dirty="0">
                <a:solidFill>
                  <a:srgbClr val="011942"/>
                </a:solidFill>
                <a:latin typeface="Open Sans"/>
                <a:cs typeface="Open Sans"/>
              </a:rPr>
              <a:t>Feedback needs time and space.</a:t>
            </a:r>
          </a:p>
        </p:txBody>
      </p:sp>
    </p:spTree>
    <p:extLst>
      <p:ext uri="{BB962C8B-B14F-4D97-AF65-F5344CB8AC3E}">
        <p14:creationId xmlns:p14="http://schemas.microsoft.com/office/powerpoint/2010/main" val="16387751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96559" y="953584"/>
            <a:ext cx="3112651" cy="3170099"/>
          </a:xfrm>
          <a:prstGeom prst="rect">
            <a:avLst/>
          </a:prstGeom>
          <a:noFill/>
        </p:spPr>
        <p:txBody>
          <a:bodyPr wrap="none" rtlCol="0">
            <a:spAutoFit/>
          </a:bodyPr>
          <a:lstStyle/>
          <a:p>
            <a:r>
              <a:rPr lang="en-US" sz="20000" b="1" dirty="0">
                <a:solidFill>
                  <a:srgbClr val="011942"/>
                </a:solidFill>
                <a:latin typeface="Open Sans"/>
                <a:cs typeface="Open Sans"/>
              </a:rPr>
              <a:t>04</a:t>
            </a:r>
          </a:p>
        </p:txBody>
      </p:sp>
      <p:sp>
        <p:nvSpPr>
          <p:cNvPr id="4" name="TextBox 3"/>
          <p:cNvSpPr txBox="1"/>
          <p:nvPr/>
        </p:nvSpPr>
        <p:spPr>
          <a:xfrm>
            <a:off x="4109210" y="2250262"/>
            <a:ext cx="4869044" cy="584776"/>
          </a:xfrm>
          <a:prstGeom prst="rect">
            <a:avLst/>
          </a:prstGeom>
          <a:noFill/>
        </p:spPr>
        <p:txBody>
          <a:bodyPr wrap="square" rtlCol="0">
            <a:spAutoFit/>
          </a:bodyPr>
          <a:lstStyle/>
          <a:p>
            <a:r>
              <a:rPr lang="en-US" sz="3200" dirty="0">
                <a:solidFill>
                  <a:srgbClr val="011942"/>
                </a:solidFill>
                <a:latin typeface="Open Sans"/>
                <a:cs typeface="Open Sans"/>
              </a:rPr>
              <a:t>Label as feedback.</a:t>
            </a:r>
          </a:p>
        </p:txBody>
      </p:sp>
    </p:spTree>
    <p:extLst>
      <p:ext uri="{BB962C8B-B14F-4D97-AF65-F5344CB8AC3E}">
        <p14:creationId xmlns:p14="http://schemas.microsoft.com/office/powerpoint/2010/main" val="16387751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96559" y="953584"/>
            <a:ext cx="3112651" cy="3170099"/>
          </a:xfrm>
          <a:prstGeom prst="rect">
            <a:avLst/>
          </a:prstGeom>
          <a:noFill/>
        </p:spPr>
        <p:txBody>
          <a:bodyPr wrap="none" rtlCol="0">
            <a:spAutoFit/>
          </a:bodyPr>
          <a:lstStyle/>
          <a:p>
            <a:r>
              <a:rPr lang="en-US" sz="20000" b="1" dirty="0">
                <a:solidFill>
                  <a:srgbClr val="011942"/>
                </a:solidFill>
                <a:latin typeface="Open Sans"/>
                <a:cs typeface="Open Sans"/>
              </a:rPr>
              <a:t>05</a:t>
            </a:r>
          </a:p>
        </p:txBody>
      </p:sp>
      <p:sp>
        <p:nvSpPr>
          <p:cNvPr id="4" name="TextBox 3"/>
          <p:cNvSpPr txBox="1"/>
          <p:nvPr/>
        </p:nvSpPr>
        <p:spPr>
          <a:xfrm>
            <a:off x="4109210" y="2250262"/>
            <a:ext cx="4869044" cy="584776"/>
          </a:xfrm>
          <a:prstGeom prst="rect">
            <a:avLst/>
          </a:prstGeom>
          <a:noFill/>
        </p:spPr>
        <p:txBody>
          <a:bodyPr wrap="square" rtlCol="0">
            <a:spAutoFit/>
          </a:bodyPr>
          <a:lstStyle/>
          <a:p>
            <a:r>
              <a:rPr lang="en-US" sz="3200" dirty="0">
                <a:solidFill>
                  <a:srgbClr val="011942"/>
                </a:solidFill>
                <a:latin typeface="Open Sans"/>
                <a:cs typeface="Open Sans"/>
              </a:rPr>
              <a:t>Stick to the facts.</a:t>
            </a:r>
          </a:p>
        </p:txBody>
      </p:sp>
    </p:spTree>
    <p:extLst>
      <p:ext uri="{BB962C8B-B14F-4D97-AF65-F5344CB8AC3E}">
        <p14:creationId xmlns:p14="http://schemas.microsoft.com/office/powerpoint/2010/main" val="16387751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96559" y="953584"/>
            <a:ext cx="3112651" cy="3170099"/>
          </a:xfrm>
          <a:prstGeom prst="rect">
            <a:avLst/>
          </a:prstGeom>
          <a:noFill/>
        </p:spPr>
        <p:txBody>
          <a:bodyPr wrap="none" rtlCol="0">
            <a:spAutoFit/>
          </a:bodyPr>
          <a:lstStyle/>
          <a:p>
            <a:r>
              <a:rPr lang="en-US" sz="20000" b="1" dirty="0">
                <a:solidFill>
                  <a:srgbClr val="011942"/>
                </a:solidFill>
                <a:latin typeface="Open Sans"/>
                <a:cs typeface="Open Sans"/>
              </a:rPr>
              <a:t>06</a:t>
            </a:r>
          </a:p>
        </p:txBody>
      </p:sp>
      <p:sp>
        <p:nvSpPr>
          <p:cNvPr id="4" name="TextBox 3"/>
          <p:cNvSpPr txBox="1"/>
          <p:nvPr/>
        </p:nvSpPr>
        <p:spPr>
          <a:xfrm>
            <a:off x="4109210" y="2250262"/>
            <a:ext cx="4869044" cy="584776"/>
          </a:xfrm>
          <a:prstGeom prst="rect">
            <a:avLst/>
          </a:prstGeom>
          <a:noFill/>
        </p:spPr>
        <p:txBody>
          <a:bodyPr wrap="square" rtlCol="0">
            <a:spAutoFit/>
          </a:bodyPr>
          <a:lstStyle/>
          <a:p>
            <a:r>
              <a:rPr lang="en-US" sz="3200" dirty="0">
                <a:solidFill>
                  <a:srgbClr val="011942"/>
                </a:solidFill>
                <a:latin typeface="Open Sans"/>
                <a:cs typeface="Open Sans"/>
              </a:rPr>
              <a:t>Engage in reflection.</a:t>
            </a:r>
          </a:p>
        </p:txBody>
      </p:sp>
    </p:spTree>
    <p:extLst>
      <p:ext uri="{BB962C8B-B14F-4D97-AF65-F5344CB8AC3E}">
        <p14:creationId xmlns:p14="http://schemas.microsoft.com/office/powerpoint/2010/main" val="16387751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96559" y="953584"/>
            <a:ext cx="3112651" cy="3170099"/>
          </a:xfrm>
          <a:prstGeom prst="rect">
            <a:avLst/>
          </a:prstGeom>
          <a:noFill/>
        </p:spPr>
        <p:txBody>
          <a:bodyPr wrap="none" rtlCol="0">
            <a:spAutoFit/>
          </a:bodyPr>
          <a:lstStyle/>
          <a:p>
            <a:r>
              <a:rPr lang="en-US" sz="20000" b="1" dirty="0">
                <a:solidFill>
                  <a:srgbClr val="011942"/>
                </a:solidFill>
                <a:latin typeface="Open Sans"/>
                <a:cs typeface="Open Sans"/>
              </a:rPr>
              <a:t>07</a:t>
            </a:r>
          </a:p>
        </p:txBody>
      </p:sp>
      <p:sp>
        <p:nvSpPr>
          <p:cNvPr id="4" name="TextBox 3"/>
          <p:cNvSpPr txBox="1"/>
          <p:nvPr/>
        </p:nvSpPr>
        <p:spPr>
          <a:xfrm>
            <a:off x="4109210" y="2250262"/>
            <a:ext cx="4869044" cy="1077218"/>
          </a:xfrm>
          <a:prstGeom prst="rect">
            <a:avLst/>
          </a:prstGeom>
          <a:noFill/>
        </p:spPr>
        <p:txBody>
          <a:bodyPr wrap="square" rtlCol="0">
            <a:spAutoFit/>
          </a:bodyPr>
          <a:lstStyle/>
          <a:p>
            <a:r>
              <a:rPr lang="en-US" sz="3200" dirty="0">
                <a:solidFill>
                  <a:srgbClr val="011942"/>
                </a:solidFill>
                <a:latin typeface="Open Sans"/>
                <a:cs typeface="Open Sans"/>
              </a:rPr>
              <a:t>Conversation for improvement.</a:t>
            </a:r>
          </a:p>
        </p:txBody>
      </p:sp>
    </p:spTree>
    <p:extLst>
      <p:ext uri="{BB962C8B-B14F-4D97-AF65-F5344CB8AC3E}">
        <p14:creationId xmlns:p14="http://schemas.microsoft.com/office/powerpoint/2010/main" val="16387751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96559" y="953584"/>
            <a:ext cx="3112651" cy="3170099"/>
          </a:xfrm>
          <a:prstGeom prst="rect">
            <a:avLst/>
          </a:prstGeom>
          <a:noFill/>
        </p:spPr>
        <p:txBody>
          <a:bodyPr wrap="none" rtlCol="0">
            <a:spAutoFit/>
          </a:bodyPr>
          <a:lstStyle/>
          <a:p>
            <a:r>
              <a:rPr lang="en-US" sz="20000" b="1" dirty="0">
                <a:solidFill>
                  <a:srgbClr val="011942"/>
                </a:solidFill>
                <a:latin typeface="Open Sans"/>
                <a:cs typeface="Open Sans"/>
              </a:rPr>
              <a:t>08</a:t>
            </a:r>
          </a:p>
        </p:txBody>
      </p:sp>
      <p:sp>
        <p:nvSpPr>
          <p:cNvPr id="4" name="TextBox 3"/>
          <p:cNvSpPr txBox="1"/>
          <p:nvPr/>
        </p:nvSpPr>
        <p:spPr>
          <a:xfrm>
            <a:off x="4109210" y="2036902"/>
            <a:ext cx="4869044" cy="1077218"/>
          </a:xfrm>
          <a:prstGeom prst="rect">
            <a:avLst/>
          </a:prstGeom>
          <a:noFill/>
        </p:spPr>
        <p:txBody>
          <a:bodyPr wrap="square" rtlCol="0">
            <a:spAutoFit/>
          </a:bodyPr>
          <a:lstStyle/>
          <a:p>
            <a:r>
              <a:rPr lang="en-US" sz="3200" dirty="0">
                <a:solidFill>
                  <a:srgbClr val="011942"/>
                </a:solidFill>
                <a:latin typeface="Open Sans"/>
                <a:cs typeface="Open Sans"/>
              </a:rPr>
              <a:t>Plan actionable next steps.</a:t>
            </a:r>
          </a:p>
        </p:txBody>
      </p:sp>
    </p:spTree>
    <p:extLst>
      <p:ext uri="{BB962C8B-B14F-4D97-AF65-F5344CB8AC3E}">
        <p14:creationId xmlns:p14="http://schemas.microsoft.com/office/powerpoint/2010/main" val="12797517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294640" y="427038"/>
            <a:ext cx="4887913" cy="3449637"/>
          </a:xfrm>
          <a:prstGeom prst="rect">
            <a:avLst/>
          </a:prstGeom>
        </p:spPr>
        <p:txBody>
          <a:bodyPr>
            <a:noAutofit/>
          </a:bodyPr>
          <a:lstStyle/>
          <a:p>
            <a:r>
              <a:rPr lang="en-US" sz="2400" b="1" i="1" dirty="0">
                <a:solidFill>
                  <a:srgbClr val="3C8C7A"/>
                </a:solidFill>
                <a:latin typeface="Open Sans"/>
                <a:cs typeface="Open Sans"/>
              </a:rPr>
              <a:t>Individually, </a:t>
            </a:r>
            <a:r>
              <a:rPr lang="en-US" sz="2400" b="1" dirty="0">
                <a:solidFill>
                  <a:srgbClr val="011942"/>
                </a:solidFill>
                <a:latin typeface="Open Sans"/>
                <a:cs typeface="Open Sans"/>
              </a:rPr>
              <a:t>take a few moments to read your assigned case, </a:t>
            </a:r>
            <a:br>
              <a:rPr lang="en-US" sz="2400" b="1" dirty="0">
                <a:solidFill>
                  <a:srgbClr val="011942"/>
                </a:solidFill>
                <a:latin typeface="Open Sans"/>
                <a:cs typeface="Open Sans"/>
              </a:rPr>
            </a:br>
            <a:r>
              <a:rPr lang="en-US" sz="2400" b="1" dirty="0">
                <a:solidFill>
                  <a:srgbClr val="011942"/>
                </a:solidFill>
                <a:latin typeface="Open Sans"/>
                <a:cs typeface="Open Sans"/>
              </a:rPr>
              <a:t>jot down some thoughts. </a:t>
            </a:r>
            <a:br>
              <a:rPr lang="en-US" sz="2400" b="1" dirty="0">
                <a:solidFill>
                  <a:srgbClr val="011942"/>
                </a:solidFill>
                <a:latin typeface="Open Sans"/>
                <a:cs typeface="Open Sans"/>
              </a:rPr>
            </a:br>
            <a:br>
              <a:rPr lang="en-US" sz="2400" dirty="0">
                <a:solidFill>
                  <a:srgbClr val="011942"/>
                </a:solidFill>
                <a:latin typeface="Open Sans"/>
                <a:cs typeface="Open Sans"/>
              </a:rPr>
            </a:br>
            <a:r>
              <a:rPr lang="en-US" sz="2400" b="1" i="1" dirty="0">
                <a:solidFill>
                  <a:srgbClr val="3979AA"/>
                </a:solidFill>
                <a:latin typeface="Open Sans"/>
                <a:cs typeface="Open Sans"/>
              </a:rPr>
              <a:t>Then, in groups </a:t>
            </a:r>
            <a:r>
              <a:rPr lang="en-US" sz="2400" b="1" dirty="0">
                <a:solidFill>
                  <a:srgbClr val="011942"/>
                </a:solidFill>
                <a:latin typeface="Open Sans"/>
                <a:cs typeface="Open Sans"/>
              </a:rPr>
              <a:t>of 3-5, </a:t>
            </a:r>
            <a:br>
              <a:rPr lang="en-US" sz="2400" b="1" dirty="0">
                <a:solidFill>
                  <a:srgbClr val="011942"/>
                </a:solidFill>
                <a:latin typeface="Open Sans"/>
                <a:cs typeface="Open Sans"/>
              </a:rPr>
            </a:br>
            <a:r>
              <a:rPr lang="en-US" sz="2400" b="1" dirty="0">
                <a:solidFill>
                  <a:srgbClr val="011942"/>
                </a:solidFill>
                <a:latin typeface="Open Sans"/>
                <a:cs typeface="Open Sans"/>
              </a:rPr>
              <a:t>discuss the case. </a:t>
            </a:r>
            <a:br>
              <a:rPr lang="en-US" sz="2400" b="1" dirty="0">
                <a:solidFill>
                  <a:srgbClr val="011942"/>
                </a:solidFill>
                <a:latin typeface="Open Sans"/>
                <a:cs typeface="Open Sans"/>
              </a:rPr>
            </a:br>
            <a:r>
              <a:rPr lang="en-US" sz="2400" dirty="0">
                <a:solidFill>
                  <a:srgbClr val="011942"/>
                </a:solidFill>
                <a:latin typeface="Open Sans"/>
                <a:cs typeface="Open Sans"/>
              </a:rPr>
              <a:t>(be prepared to report back)</a:t>
            </a:r>
            <a:r>
              <a:rPr lang="en-US" sz="2400" b="1" dirty="0">
                <a:solidFill>
                  <a:srgbClr val="011942"/>
                </a:solidFill>
                <a:latin typeface="Open Sans"/>
                <a:cs typeface="Open Sans"/>
              </a:rPr>
              <a:t> </a:t>
            </a:r>
            <a:endParaRPr lang="en-US" sz="2400" dirty="0">
              <a:solidFill>
                <a:srgbClr val="011942"/>
              </a:solidFill>
              <a:effectLst/>
              <a:latin typeface="Open Sans"/>
              <a:cs typeface="Open Sans"/>
            </a:endParaRPr>
          </a:p>
        </p:txBody>
      </p:sp>
      <p:pic>
        <p:nvPicPr>
          <p:cNvPr id="4" name="Picture 3" descr="woman-792162_1920.jpg"/>
          <p:cNvPicPr>
            <a:picLocks noChangeAspect="1"/>
          </p:cNvPicPr>
          <p:nvPr/>
        </p:nvPicPr>
        <p:blipFill rotWithShape="1">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26252" r="26097"/>
          <a:stretch/>
        </p:blipFill>
        <p:spPr>
          <a:xfrm>
            <a:off x="5467684" y="0"/>
            <a:ext cx="3676316" cy="5143500"/>
          </a:xfrm>
          <a:prstGeom prst="rect">
            <a:avLst/>
          </a:prstGeom>
        </p:spPr>
      </p:pic>
      <p:sp>
        <p:nvSpPr>
          <p:cNvPr id="6" name="Rectangle 5"/>
          <p:cNvSpPr/>
          <p:nvPr/>
        </p:nvSpPr>
        <p:spPr>
          <a:xfrm>
            <a:off x="5467684" y="1"/>
            <a:ext cx="3709784" cy="5143500"/>
          </a:xfrm>
          <a:prstGeom prst="rect">
            <a:avLst/>
          </a:prstGeom>
          <a:solidFill>
            <a:srgbClr val="011942">
              <a:alpha val="69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7" name="Straight Connector 6"/>
          <p:cNvCxnSpPr/>
          <p:nvPr/>
        </p:nvCxnSpPr>
        <p:spPr>
          <a:xfrm>
            <a:off x="2002676" y="3876842"/>
            <a:ext cx="1458452" cy="0"/>
          </a:xfrm>
          <a:prstGeom prst="line">
            <a:avLst/>
          </a:prstGeom>
          <a:ln w="57150" cmpd="sng">
            <a:solidFill>
              <a:srgbClr val="E78B26"/>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786178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614634"/>
            <a:ext cx="3229429" cy="3539430"/>
          </a:xfrm>
          <a:prstGeom prst="rect">
            <a:avLst/>
          </a:prstGeom>
          <a:solidFill>
            <a:srgbClr val="01194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000" b="1" dirty="0">
                <a:solidFill>
                  <a:schemeClr val="bg1"/>
                </a:solidFill>
                <a:latin typeface="Open Sans"/>
                <a:cs typeface="Open Sans"/>
              </a:rPr>
              <a:t>Takeaways</a:t>
            </a:r>
          </a:p>
        </p:txBody>
      </p:sp>
      <p:sp>
        <p:nvSpPr>
          <p:cNvPr id="8" name="TextBox 7"/>
          <p:cNvSpPr txBox="1"/>
          <p:nvPr/>
        </p:nvSpPr>
        <p:spPr>
          <a:xfrm>
            <a:off x="3715037" y="1630294"/>
            <a:ext cx="4902824" cy="1600438"/>
          </a:xfrm>
          <a:prstGeom prst="rect">
            <a:avLst/>
          </a:prstGeom>
          <a:noFill/>
        </p:spPr>
        <p:txBody>
          <a:bodyPr wrap="square" rtlCol="0" anchor="ctr">
            <a:spAutoFit/>
          </a:bodyPr>
          <a:lstStyle/>
          <a:p>
            <a:pPr marL="342900" indent="-342900">
              <a:buFont typeface="Arial" panose="020B0604020202020204" pitchFamily="34" charset="0"/>
              <a:buChar char="•"/>
            </a:pPr>
            <a:endParaRPr lang="en-US" sz="2000" dirty="0">
              <a:solidFill>
                <a:srgbClr val="011942"/>
              </a:solidFill>
              <a:latin typeface="Open Sans"/>
              <a:cs typeface="Open Sans"/>
            </a:endParaRPr>
          </a:p>
          <a:p>
            <a:pPr marL="342900" indent="-342900">
              <a:buFont typeface="Arial" panose="020B0604020202020204" pitchFamily="34" charset="0"/>
              <a:buChar char="•"/>
            </a:pPr>
            <a:r>
              <a:rPr lang="en-US" sz="2000" dirty="0">
                <a:solidFill>
                  <a:srgbClr val="011942"/>
                </a:solidFill>
                <a:latin typeface="Open Sans"/>
                <a:cs typeface="Open Sans"/>
              </a:rPr>
              <a:t>   </a:t>
            </a:r>
          </a:p>
          <a:p>
            <a:pPr marL="342900" indent="-342900">
              <a:buFont typeface="Arial" panose="020B0604020202020204" pitchFamily="34" charset="0"/>
              <a:buChar char="•"/>
            </a:pPr>
            <a:r>
              <a:rPr lang="en-US" sz="2000" dirty="0">
                <a:solidFill>
                  <a:srgbClr val="011942"/>
                </a:solidFill>
                <a:latin typeface="Open Sans"/>
                <a:cs typeface="Open Sans"/>
              </a:rPr>
              <a:t> </a:t>
            </a:r>
          </a:p>
          <a:p>
            <a:pPr marL="342900" indent="-342900">
              <a:buFont typeface="Arial" panose="020B0604020202020204" pitchFamily="34" charset="0"/>
              <a:buChar char="•"/>
            </a:pPr>
            <a:r>
              <a:rPr lang="en-US" sz="2000" dirty="0">
                <a:solidFill>
                  <a:srgbClr val="011942"/>
                </a:solidFill>
                <a:latin typeface="Open Sans"/>
                <a:cs typeface="Open Sans"/>
              </a:rPr>
              <a:t> </a:t>
            </a:r>
          </a:p>
          <a:p>
            <a:endParaRPr lang="en-US" dirty="0">
              <a:solidFill>
                <a:srgbClr val="011942"/>
              </a:solidFill>
              <a:latin typeface="Open Sans"/>
              <a:cs typeface="Open Sans"/>
            </a:endParaRPr>
          </a:p>
        </p:txBody>
      </p:sp>
    </p:spTree>
    <p:extLst>
      <p:ext uri="{BB962C8B-B14F-4D97-AF65-F5344CB8AC3E}">
        <p14:creationId xmlns:p14="http://schemas.microsoft.com/office/powerpoint/2010/main" val="17670573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494632" y="393784"/>
            <a:ext cx="6483683" cy="782631"/>
          </a:xfrm>
          <a:prstGeom prst="rect">
            <a:avLst/>
          </a:prstGeom>
        </p:spPr>
        <p:txBody>
          <a:bodyPr>
            <a:noAutofit/>
          </a:bodyPr>
          <a:lstStyle>
            <a:lvl1pPr algn="ctr" defTabSz="457181" rtl="0" eaLnBrk="1" latinLnBrk="0" hangingPunct="1">
              <a:spcBef>
                <a:spcPct val="0"/>
              </a:spcBef>
              <a:buNone/>
              <a:defRPr sz="4400" kern="1200">
                <a:solidFill>
                  <a:schemeClr val="tx1"/>
                </a:solidFill>
                <a:latin typeface="+mj-lt"/>
                <a:ea typeface="+mj-ea"/>
                <a:cs typeface="+mj-cs"/>
              </a:defRPr>
            </a:lvl1pPr>
          </a:lstStyle>
          <a:p>
            <a:pPr algn="l"/>
            <a:r>
              <a:rPr lang="en-US" sz="4000" b="1" dirty="0">
                <a:solidFill>
                  <a:srgbClr val="011942"/>
                </a:solidFill>
                <a:latin typeface="Open Sans"/>
                <a:cs typeface="Open Sans"/>
              </a:rPr>
              <a:t>For More Information</a:t>
            </a:r>
          </a:p>
        </p:txBody>
      </p:sp>
      <p:sp>
        <p:nvSpPr>
          <p:cNvPr id="4" name="TextBox 3"/>
          <p:cNvSpPr txBox="1"/>
          <p:nvPr/>
        </p:nvSpPr>
        <p:spPr>
          <a:xfrm>
            <a:off x="1035991" y="4455249"/>
            <a:ext cx="7067872" cy="369332"/>
          </a:xfrm>
          <a:prstGeom prst="rect">
            <a:avLst/>
          </a:prstGeom>
          <a:noFill/>
        </p:spPr>
        <p:txBody>
          <a:bodyPr wrap="square" rtlCol="0">
            <a:spAutoFit/>
          </a:bodyPr>
          <a:lstStyle/>
          <a:p>
            <a:pPr marL="11112" algn="ctr"/>
            <a:r>
              <a:rPr lang="en-US" dirty="0">
                <a:solidFill>
                  <a:srgbClr val="011942"/>
                </a:solidFill>
                <a:latin typeface="Open Sans"/>
                <a:cs typeface="Open Sans"/>
              </a:rPr>
              <a:t>Please visit: http://</a:t>
            </a:r>
            <a:r>
              <a:rPr lang="en-US" dirty="0" err="1">
                <a:solidFill>
                  <a:srgbClr val="011942"/>
                </a:solidFill>
                <a:latin typeface="Open Sans"/>
                <a:cs typeface="Open Sans"/>
              </a:rPr>
              <a:t>cbme.postmd.utoronto.ca</a:t>
            </a:r>
            <a:r>
              <a:rPr lang="en-US" dirty="0">
                <a:solidFill>
                  <a:srgbClr val="011942"/>
                </a:solidFill>
                <a:latin typeface="Open Sans"/>
                <a:cs typeface="Open Sans"/>
              </a:rPr>
              <a:t>/</a:t>
            </a:r>
            <a:endParaRPr lang="en-US" dirty="0"/>
          </a:p>
        </p:txBody>
      </p:sp>
      <p:cxnSp>
        <p:nvCxnSpPr>
          <p:cNvPr id="5" name="Straight Connector 4"/>
          <p:cNvCxnSpPr/>
          <p:nvPr/>
        </p:nvCxnSpPr>
        <p:spPr>
          <a:xfrm>
            <a:off x="628312" y="1294401"/>
            <a:ext cx="1458452" cy="0"/>
          </a:xfrm>
          <a:prstGeom prst="line">
            <a:avLst/>
          </a:prstGeom>
          <a:ln w="57150" cmpd="sng">
            <a:solidFill>
              <a:srgbClr val="E78B26"/>
            </a:solidFill>
          </a:ln>
          <a:effectLst/>
        </p:spPr>
        <p:style>
          <a:lnRef idx="2">
            <a:schemeClr val="accent1"/>
          </a:lnRef>
          <a:fillRef idx="0">
            <a:schemeClr val="accent1"/>
          </a:fillRef>
          <a:effectRef idx="1">
            <a:schemeClr val="accent1"/>
          </a:effectRef>
          <a:fontRef idx="minor">
            <a:schemeClr val="tx1"/>
          </a:fontRef>
        </p:style>
      </p:cxnSp>
      <p:pic>
        <p:nvPicPr>
          <p:cNvPr id="6" name="Picture 5" descr="Screen Shot 2019-04-30 at 3.37.27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28719" y="1294401"/>
            <a:ext cx="5294271" cy="3160848"/>
          </a:xfrm>
          <a:prstGeom prst="rect">
            <a:avLst/>
          </a:prstGeom>
        </p:spPr>
      </p:pic>
      <p:pic>
        <p:nvPicPr>
          <p:cNvPr id="7" name="Picture 6" descr="fram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4632" y="1445528"/>
            <a:ext cx="2733787" cy="2733787"/>
          </a:xfrm>
          <a:prstGeom prst="rect">
            <a:avLst/>
          </a:prstGeom>
        </p:spPr>
      </p:pic>
    </p:spTree>
    <p:extLst>
      <p:ext uri="{BB962C8B-B14F-4D97-AF65-F5344CB8AC3E}">
        <p14:creationId xmlns:p14="http://schemas.microsoft.com/office/powerpoint/2010/main" val="9945556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11375" y="1960563"/>
            <a:ext cx="184666" cy="369332"/>
          </a:xfrm>
          <a:prstGeom prst="rect">
            <a:avLst/>
          </a:prstGeom>
          <a:noFill/>
        </p:spPr>
        <p:txBody>
          <a:bodyPr wrap="none" rtlCol="0">
            <a:spAutoFit/>
          </a:bodyPr>
          <a:lstStyle/>
          <a:p>
            <a:endParaRPr lang="en-US" dirty="0"/>
          </a:p>
        </p:txBody>
      </p:sp>
      <p:sp>
        <p:nvSpPr>
          <p:cNvPr id="3" name="TextBox 2"/>
          <p:cNvSpPr txBox="1"/>
          <p:nvPr/>
        </p:nvSpPr>
        <p:spPr>
          <a:xfrm>
            <a:off x="2587625" y="2801938"/>
            <a:ext cx="184666" cy="369332"/>
          </a:xfrm>
          <a:prstGeom prst="rect">
            <a:avLst/>
          </a:prstGeom>
          <a:noFill/>
        </p:spPr>
        <p:txBody>
          <a:bodyPr wrap="none" rtlCol="0">
            <a:spAutoFit/>
          </a:bodyPr>
          <a:lstStyle/>
          <a:p>
            <a:endParaRPr lang="en-US" dirty="0"/>
          </a:p>
        </p:txBody>
      </p:sp>
      <p:sp>
        <p:nvSpPr>
          <p:cNvPr id="4" name="TextBox 3"/>
          <p:cNvSpPr txBox="1"/>
          <p:nvPr/>
        </p:nvSpPr>
        <p:spPr>
          <a:xfrm>
            <a:off x="2677041" y="2088834"/>
            <a:ext cx="3796432" cy="954107"/>
          </a:xfrm>
          <a:prstGeom prst="rect">
            <a:avLst/>
          </a:prstGeom>
          <a:noFill/>
        </p:spPr>
        <p:txBody>
          <a:bodyPr wrap="none" rtlCol="0" anchor="ctr" anchorCtr="1">
            <a:spAutoFit/>
          </a:bodyPr>
          <a:lstStyle/>
          <a:p>
            <a:pPr algn="ctr"/>
            <a:r>
              <a:rPr lang="en-US" sz="2800" dirty="0">
                <a:solidFill>
                  <a:srgbClr val="011942"/>
                </a:solidFill>
                <a:latin typeface="Open Sans"/>
                <a:cs typeface="Open Sans"/>
              </a:rPr>
              <a:t>I/we have no conflicts </a:t>
            </a:r>
            <a:br>
              <a:rPr lang="en-US" sz="2800" dirty="0">
                <a:solidFill>
                  <a:srgbClr val="011942"/>
                </a:solidFill>
                <a:latin typeface="Open Sans"/>
                <a:cs typeface="Open Sans"/>
              </a:rPr>
            </a:br>
            <a:r>
              <a:rPr lang="en-US" sz="2800" dirty="0">
                <a:solidFill>
                  <a:srgbClr val="011942"/>
                </a:solidFill>
                <a:latin typeface="Open Sans"/>
                <a:cs typeface="Open Sans"/>
              </a:rPr>
              <a:t>of interest to declare</a:t>
            </a:r>
          </a:p>
        </p:txBody>
      </p:sp>
    </p:spTree>
    <p:extLst>
      <p:ext uri="{BB962C8B-B14F-4D97-AF65-F5344CB8AC3E}">
        <p14:creationId xmlns:p14="http://schemas.microsoft.com/office/powerpoint/2010/main" val="205693815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815475" y="246736"/>
            <a:ext cx="4876882" cy="782631"/>
          </a:xfrm>
          <a:prstGeom prst="rect">
            <a:avLst/>
          </a:prstGeom>
        </p:spPr>
        <p:txBody>
          <a:bodyPr>
            <a:noAutofit/>
          </a:bodyPr>
          <a:lstStyle>
            <a:lvl1pPr algn="ctr" defTabSz="457181" rtl="0" eaLnBrk="1" latinLnBrk="0" hangingPunct="1">
              <a:spcBef>
                <a:spcPct val="0"/>
              </a:spcBef>
              <a:buNone/>
              <a:defRPr sz="4400" kern="1200">
                <a:solidFill>
                  <a:schemeClr val="tx1"/>
                </a:solidFill>
                <a:latin typeface="+mj-lt"/>
                <a:ea typeface="+mj-ea"/>
                <a:cs typeface="+mj-cs"/>
              </a:defRPr>
            </a:lvl1pPr>
          </a:lstStyle>
          <a:p>
            <a:pPr algn="l"/>
            <a:r>
              <a:rPr lang="en-US" sz="3200" b="1" dirty="0">
                <a:solidFill>
                  <a:srgbClr val="011942"/>
                </a:solidFill>
                <a:latin typeface="Open Sans"/>
                <a:cs typeface="Open Sans"/>
              </a:rPr>
              <a:t>References</a:t>
            </a:r>
          </a:p>
        </p:txBody>
      </p:sp>
      <p:sp>
        <p:nvSpPr>
          <p:cNvPr id="3" name="TextBox 2"/>
          <p:cNvSpPr txBox="1"/>
          <p:nvPr/>
        </p:nvSpPr>
        <p:spPr>
          <a:xfrm>
            <a:off x="815474" y="799837"/>
            <a:ext cx="7714163" cy="3647153"/>
          </a:xfrm>
          <a:prstGeom prst="rect">
            <a:avLst/>
          </a:prstGeom>
          <a:noFill/>
        </p:spPr>
        <p:txBody>
          <a:bodyPr wrap="square" rtlCol="0">
            <a:spAutoFit/>
          </a:bodyPr>
          <a:lstStyle/>
          <a:p>
            <a:pPr marL="288000" indent="-457200" defTabSz="914400">
              <a:spcBef>
                <a:spcPts val="0"/>
              </a:spcBef>
              <a:buNone/>
              <a:defRPr/>
            </a:pPr>
            <a:r>
              <a:rPr lang="en-US" sz="1050" dirty="0" err="1">
                <a:solidFill>
                  <a:srgbClr val="011942"/>
                </a:solidFill>
                <a:latin typeface="Open Sans"/>
                <a:cs typeface="Open Sans"/>
              </a:rPr>
              <a:t>Dweck</a:t>
            </a:r>
            <a:r>
              <a:rPr lang="en-US" sz="1050" dirty="0">
                <a:solidFill>
                  <a:srgbClr val="011942"/>
                </a:solidFill>
                <a:latin typeface="Open Sans"/>
                <a:cs typeface="Open Sans"/>
              </a:rPr>
              <a:t> CS. </a:t>
            </a:r>
            <a:r>
              <a:rPr lang="en-US" sz="1050" i="1" dirty="0">
                <a:solidFill>
                  <a:srgbClr val="011942"/>
                </a:solidFill>
                <a:latin typeface="Open Sans"/>
                <a:cs typeface="Open Sans"/>
              </a:rPr>
              <a:t>Mindset: The new psychology of success. </a:t>
            </a:r>
            <a:r>
              <a:rPr lang="en-US" sz="1050" dirty="0">
                <a:solidFill>
                  <a:srgbClr val="011942"/>
                </a:solidFill>
                <a:latin typeface="Open Sans"/>
                <a:cs typeface="Open Sans"/>
              </a:rPr>
              <a:t>2006; New York: Random House.</a:t>
            </a:r>
            <a:endParaRPr lang="en-CA" sz="1050" dirty="0">
              <a:solidFill>
                <a:srgbClr val="011942"/>
              </a:solidFill>
              <a:latin typeface="Open Sans"/>
              <a:cs typeface="Open Sans"/>
            </a:endParaRPr>
          </a:p>
          <a:p>
            <a:pPr marL="288000" indent="-457200" defTabSz="914400">
              <a:spcBef>
                <a:spcPts val="0"/>
              </a:spcBef>
              <a:buNone/>
              <a:defRPr/>
            </a:pPr>
            <a:r>
              <a:rPr lang="en-CA" sz="1050" dirty="0" err="1">
                <a:solidFill>
                  <a:srgbClr val="011942"/>
                </a:solidFill>
                <a:latin typeface="Open Sans"/>
                <a:cs typeface="Open Sans"/>
              </a:rPr>
              <a:t>Dweck</a:t>
            </a:r>
            <a:r>
              <a:rPr lang="en-CA" sz="1050" dirty="0">
                <a:solidFill>
                  <a:srgbClr val="011942"/>
                </a:solidFill>
                <a:latin typeface="Open Sans"/>
                <a:cs typeface="Open Sans"/>
              </a:rPr>
              <a:t> CS. https://</a:t>
            </a:r>
            <a:r>
              <a:rPr lang="en-CA" sz="1050" dirty="0" err="1">
                <a:solidFill>
                  <a:srgbClr val="011942"/>
                </a:solidFill>
                <a:latin typeface="Open Sans"/>
                <a:cs typeface="Open Sans"/>
              </a:rPr>
              <a:t>www.ted.com</a:t>
            </a:r>
            <a:r>
              <a:rPr lang="en-CA" sz="1050" dirty="0">
                <a:solidFill>
                  <a:srgbClr val="011942"/>
                </a:solidFill>
                <a:latin typeface="Open Sans"/>
                <a:cs typeface="Open Sans"/>
              </a:rPr>
              <a:t>/talks/carol_dweck_the_power_of_believing_that_you_can_improve?language=en</a:t>
            </a:r>
            <a:endParaRPr lang="en-US" sz="1050" dirty="0">
              <a:solidFill>
                <a:srgbClr val="011942"/>
              </a:solidFill>
              <a:latin typeface="Open Sans"/>
              <a:cs typeface="Open Sans"/>
            </a:endParaRPr>
          </a:p>
          <a:p>
            <a:pPr marL="288000" indent="-457200" defTabSz="914400">
              <a:spcBef>
                <a:spcPts val="0"/>
              </a:spcBef>
              <a:buNone/>
              <a:defRPr/>
            </a:pPr>
            <a:r>
              <a:rPr lang="en-US" sz="1050" dirty="0" err="1">
                <a:solidFill>
                  <a:srgbClr val="011942"/>
                </a:solidFill>
                <a:latin typeface="Open Sans"/>
                <a:cs typeface="Open Sans"/>
              </a:rPr>
              <a:t>Dudek</a:t>
            </a:r>
            <a:r>
              <a:rPr lang="en-US" sz="1050" dirty="0">
                <a:solidFill>
                  <a:srgbClr val="011942"/>
                </a:solidFill>
                <a:latin typeface="Open Sans"/>
                <a:cs typeface="Open Sans"/>
              </a:rPr>
              <a:t> NL, Marks MB, </a:t>
            </a:r>
            <a:r>
              <a:rPr lang="en-US" sz="1050" dirty="0" err="1">
                <a:solidFill>
                  <a:srgbClr val="011942"/>
                </a:solidFill>
                <a:latin typeface="Open Sans"/>
                <a:cs typeface="Open Sans"/>
              </a:rPr>
              <a:t>Regehr</a:t>
            </a:r>
            <a:r>
              <a:rPr lang="en-US" sz="1050" dirty="0">
                <a:solidFill>
                  <a:srgbClr val="011942"/>
                </a:solidFill>
                <a:latin typeface="Open Sans"/>
                <a:cs typeface="Open Sans"/>
              </a:rPr>
              <a:t> G. F</a:t>
            </a:r>
            <a:r>
              <a:rPr lang="en-CA" sz="1050" dirty="0" err="1">
                <a:solidFill>
                  <a:srgbClr val="011942"/>
                </a:solidFill>
                <a:latin typeface="Open Sans"/>
                <a:cs typeface="Open Sans"/>
              </a:rPr>
              <a:t>ailure</a:t>
            </a:r>
            <a:r>
              <a:rPr lang="en-CA" sz="1050" dirty="0">
                <a:solidFill>
                  <a:srgbClr val="011942"/>
                </a:solidFill>
                <a:latin typeface="Open Sans"/>
                <a:cs typeface="Open Sans"/>
              </a:rPr>
              <a:t> to fail: the perspectives of clinical supervisors. </a:t>
            </a:r>
            <a:r>
              <a:rPr lang="en-CA" sz="1050" dirty="0" err="1">
                <a:solidFill>
                  <a:srgbClr val="011942"/>
                </a:solidFill>
                <a:latin typeface="Open Sans"/>
                <a:cs typeface="Open Sans"/>
              </a:rPr>
              <a:t>Acad</a:t>
            </a:r>
            <a:r>
              <a:rPr lang="en-CA" sz="1050" dirty="0">
                <a:solidFill>
                  <a:srgbClr val="011942"/>
                </a:solidFill>
                <a:latin typeface="Open Sans"/>
                <a:cs typeface="Open Sans"/>
              </a:rPr>
              <a:t> Med 2005;80(10 </a:t>
            </a:r>
            <a:r>
              <a:rPr lang="en-CA" sz="1050" dirty="0" err="1">
                <a:solidFill>
                  <a:srgbClr val="011942"/>
                </a:solidFill>
                <a:latin typeface="Open Sans"/>
                <a:cs typeface="Open Sans"/>
              </a:rPr>
              <a:t>Suppl</a:t>
            </a:r>
            <a:r>
              <a:rPr lang="en-CA" sz="1050" dirty="0">
                <a:solidFill>
                  <a:srgbClr val="011942"/>
                </a:solidFill>
                <a:latin typeface="Open Sans"/>
                <a:cs typeface="Open Sans"/>
              </a:rPr>
              <a:t>):S84-7.</a:t>
            </a:r>
            <a:endParaRPr lang="en-US" sz="1050" dirty="0">
              <a:solidFill>
                <a:srgbClr val="011942"/>
              </a:solidFill>
              <a:latin typeface="Open Sans"/>
              <a:cs typeface="Open Sans"/>
            </a:endParaRPr>
          </a:p>
          <a:p>
            <a:pPr marL="288000" lvl="0" indent="-457200" defTabSz="914400">
              <a:defRPr/>
            </a:pPr>
            <a:r>
              <a:rPr lang="en-US" sz="1050" dirty="0">
                <a:solidFill>
                  <a:srgbClr val="011942"/>
                </a:solidFill>
                <a:latin typeface="Open Sans"/>
              </a:rPr>
              <a:t>Kluger AN, &amp; </a:t>
            </a:r>
            <a:r>
              <a:rPr lang="en-US" sz="1050" dirty="0" err="1">
                <a:solidFill>
                  <a:srgbClr val="011942"/>
                </a:solidFill>
                <a:latin typeface="Open Sans"/>
              </a:rPr>
              <a:t>DeNisi</a:t>
            </a:r>
            <a:r>
              <a:rPr lang="en-US" sz="1050" dirty="0">
                <a:solidFill>
                  <a:srgbClr val="011942"/>
                </a:solidFill>
                <a:latin typeface="Open Sans"/>
              </a:rPr>
              <a:t> A. The Effects of Feedback Interventions on Performance: A Historical Review, a Meta-Analysis, and a Preliminary Feedback Intervention Theory. </a:t>
            </a:r>
            <a:r>
              <a:rPr lang="en-US" sz="1050" dirty="0" err="1">
                <a:solidFill>
                  <a:srgbClr val="011942"/>
                </a:solidFill>
                <a:latin typeface="Open Sans"/>
              </a:rPr>
              <a:t>Psychol</a:t>
            </a:r>
            <a:r>
              <a:rPr lang="en-US" sz="1050" dirty="0">
                <a:solidFill>
                  <a:srgbClr val="011942"/>
                </a:solidFill>
                <a:latin typeface="Open Sans"/>
              </a:rPr>
              <a:t> Bull 1996;119(2):254-84.</a:t>
            </a:r>
          </a:p>
          <a:p>
            <a:pPr marL="288000" indent="-457200" defTabSz="914400">
              <a:defRPr/>
            </a:pPr>
            <a:r>
              <a:rPr lang="en-CA" sz="1050" dirty="0" err="1">
                <a:solidFill>
                  <a:srgbClr val="011942"/>
                </a:solidFill>
                <a:latin typeface="Open Sans"/>
              </a:rPr>
              <a:t>LeBaron</a:t>
            </a:r>
            <a:r>
              <a:rPr lang="en-CA" sz="1050" dirty="0">
                <a:solidFill>
                  <a:srgbClr val="011942"/>
                </a:solidFill>
                <a:latin typeface="Open Sans"/>
              </a:rPr>
              <a:t> SWM, </a:t>
            </a:r>
            <a:r>
              <a:rPr lang="en-US" sz="1050" dirty="0">
                <a:solidFill>
                  <a:srgbClr val="011942"/>
                </a:solidFill>
                <a:latin typeface="Open Sans"/>
              </a:rPr>
              <a:t>&amp; </a:t>
            </a:r>
            <a:r>
              <a:rPr lang="en-US" sz="1050" dirty="0" err="1">
                <a:solidFill>
                  <a:srgbClr val="011942"/>
                </a:solidFill>
                <a:latin typeface="Open Sans"/>
              </a:rPr>
              <a:t>Jernick</a:t>
            </a:r>
            <a:r>
              <a:rPr lang="en-US" sz="1050" dirty="0">
                <a:solidFill>
                  <a:srgbClr val="011942"/>
                </a:solidFill>
                <a:latin typeface="Open Sans"/>
              </a:rPr>
              <a:t> J. Evaluation as a Dynamic Process. Fam Med 2000;32(1)</a:t>
            </a:r>
            <a:br>
              <a:rPr lang="en-US" sz="1050" dirty="0">
                <a:solidFill>
                  <a:srgbClr val="011942"/>
                </a:solidFill>
                <a:latin typeface="Open Sans"/>
              </a:rPr>
            </a:br>
            <a:r>
              <a:rPr lang="en-US" sz="1050" dirty="0" err="1">
                <a:solidFill>
                  <a:srgbClr val="011942"/>
                </a:solidFill>
                <a:latin typeface="Open Sans"/>
              </a:rPr>
              <a:t>Pendelton</a:t>
            </a:r>
            <a:r>
              <a:rPr lang="en-US" sz="1050" dirty="0">
                <a:solidFill>
                  <a:srgbClr val="011942"/>
                </a:solidFill>
                <a:latin typeface="Open Sans"/>
              </a:rPr>
              <a:t> D, Schofield T, Tate P, et al. The Consultation: an approach to teaching and learning. 1984; Oxford: Oxford Medical Publications.</a:t>
            </a:r>
            <a:endParaRPr lang="da-DK" sz="1050" dirty="0">
              <a:solidFill>
                <a:srgbClr val="011942"/>
              </a:solidFill>
              <a:latin typeface="Open Sans"/>
            </a:endParaRPr>
          </a:p>
          <a:p>
            <a:pPr marL="288000" indent="-457200" defTabSz="914400">
              <a:defRPr/>
            </a:pPr>
            <a:r>
              <a:rPr lang="da-DK" sz="1050" dirty="0" err="1">
                <a:solidFill>
                  <a:srgbClr val="011942"/>
                </a:solidFill>
                <a:latin typeface="Open Sans"/>
              </a:rPr>
              <a:t>Ramani</a:t>
            </a:r>
            <a:r>
              <a:rPr lang="da-DK" sz="1050" dirty="0">
                <a:solidFill>
                  <a:srgbClr val="011942"/>
                </a:solidFill>
                <a:latin typeface="Open Sans"/>
              </a:rPr>
              <a:t> S, </a:t>
            </a:r>
            <a:r>
              <a:rPr lang="da-DK" sz="1050" dirty="0" err="1">
                <a:solidFill>
                  <a:srgbClr val="011942"/>
                </a:solidFill>
                <a:latin typeface="Open Sans"/>
              </a:rPr>
              <a:t>Könings</a:t>
            </a:r>
            <a:r>
              <a:rPr lang="da-DK" sz="1050" dirty="0">
                <a:solidFill>
                  <a:srgbClr val="011942"/>
                </a:solidFill>
                <a:latin typeface="Open Sans"/>
              </a:rPr>
              <a:t> KD, Ginsburg S, van der </a:t>
            </a:r>
            <a:r>
              <a:rPr lang="da-DK" sz="1050" dirty="0" err="1">
                <a:solidFill>
                  <a:srgbClr val="011942"/>
                </a:solidFill>
                <a:latin typeface="Open Sans"/>
              </a:rPr>
              <a:t>Vleuten</a:t>
            </a:r>
            <a:r>
              <a:rPr lang="da-DK" sz="1050" dirty="0">
                <a:solidFill>
                  <a:srgbClr val="011942"/>
                </a:solidFill>
                <a:latin typeface="Open Sans"/>
              </a:rPr>
              <a:t>, </a:t>
            </a:r>
            <a:r>
              <a:rPr lang="da-DK" sz="1050" dirty="0" err="1">
                <a:solidFill>
                  <a:srgbClr val="011942"/>
                </a:solidFill>
                <a:latin typeface="Open Sans"/>
              </a:rPr>
              <a:t>Cees</a:t>
            </a:r>
            <a:r>
              <a:rPr lang="da-DK" sz="1050" dirty="0">
                <a:solidFill>
                  <a:srgbClr val="011942"/>
                </a:solidFill>
                <a:latin typeface="Open Sans"/>
              </a:rPr>
              <a:t> P M. </a:t>
            </a:r>
            <a:r>
              <a:rPr lang="da-DK" sz="1050" dirty="0" err="1">
                <a:solidFill>
                  <a:srgbClr val="011942"/>
                </a:solidFill>
                <a:latin typeface="Open Sans"/>
              </a:rPr>
              <a:t>Twelve</a:t>
            </a:r>
            <a:r>
              <a:rPr lang="da-DK" sz="1050" dirty="0">
                <a:solidFill>
                  <a:srgbClr val="011942"/>
                </a:solidFill>
                <a:latin typeface="Open Sans"/>
              </a:rPr>
              <a:t> tips to promote a feedback </a:t>
            </a:r>
            <a:r>
              <a:rPr lang="da-DK" sz="1050" dirty="0" err="1">
                <a:solidFill>
                  <a:srgbClr val="011942"/>
                </a:solidFill>
                <a:latin typeface="Open Sans"/>
              </a:rPr>
              <a:t>culture</a:t>
            </a:r>
            <a:r>
              <a:rPr lang="da-DK" sz="1050" dirty="0">
                <a:solidFill>
                  <a:srgbClr val="011942"/>
                </a:solidFill>
                <a:latin typeface="Open Sans"/>
              </a:rPr>
              <a:t> with a </a:t>
            </a:r>
            <a:r>
              <a:rPr lang="da-DK" sz="1050" dirty="0" err="1">
                <a:solidFill>
                  <a:srgbClr val="011942"/>
                </a:solidFill>
                <a:latin typeface="Open Sans"/>
              </a:rPr>
              <a:t>growth</a:t>
            </a:r>
            <a:r>
              <a:rPr lang="da-DK" sz="1050" dirty="0">
                <a:solidFill>
                  <a:srgbClr val="011942"/>
                </a:solidFill>
                <a:latin typeface="Open Sans"/>
              </a:rPr>
              <a:t> mind-set: </a:t>
            </a:r>
            <a:r>
              <a:rPr lang="da-DK" sz="1050" dirty="0" err="1">
                <a:solidFill>
                  <a:srgbClr val="011942"/>
                </a:solidFill>
                <a:latin typeface="Open Sans"/>
              </a:rPr>
              <a:t>Swinging</a:t>
            </a:r>
            <a:r>
              <a:rPr lang="da-DK" sz="1050" dirty="0">
                <a:solidFill>
                  <a:srgbClr val="011942"/>
                </a:solidFill>
                <a:latin typeface="Open Sans"/>
              </a:rPr>
              <a:t> the feedback </a:t>
            </a:r>
            <a:r>
              <a:rPr lang="da-DK" sz="1050" dirty="0" err="1">
                <a:solidFill>
                  <a:srgbClr val="011942"/>
                </a:solidFill>
                <a:latin typeface="Open Sans"/>
              </a:rPr>
              <a:t>pendulum</a:t>
            </a:r>
            <a:r>
              <a:rPr lang="da-DK" sz="1050" dirty="0">
                <a:solidFill>
                  <a:srgbClr val="011942"/>
                </a:solidFill>
                <a:latin typeface="Open Sans"/>
              </a:rPr>
              <a:t> from </a:t>
            </a:r>
            <a:r>
              <a:rPr lang="da-DK" sz="1050" dirty="0" err="1">
                <a:solidFill>
                  <a:srgbClr val="011942"/>
                </a:solidFill>
                <a:latin typeface="Open Sans"/>
              </a:rPr>
              <a:t>recipes</a:t>
            </a:r>
            <a:r>
              <a:rPr lang="da-DK" sz="1050" dirty="0">
                <a:solidFill>
                  <a:srgbClr val="011942"/>
                </a:solidFill>
                <a:latin typeface="Open Sans"/>
              </a:rPr>
              <a:t> to </a:t>
            </a:r>
            <a:r>
              <a:rPr lang="da-DK" sz="1050" dirty="0" err="1">
                <a:solidFill>
                  <a:srgbClr val="011942"/>
                </a:solidFill>
                <a:latin typeface="Open Sans"/>
              </a:rPr>
              <a:t>relationships</a:t>
            </a:r>
            <a:r>
              <a:rPr lang="da-DK" sz="1050" dirty="0">
                <a:solidFill>
                  <a:srgbClr val="011942"/>
                </a:solidFill>
                <a:latin typeface="Open Sans"/>
              </a:rPr>
              <a:t>. Medical </a:t>
            </a:r>
            <a:r>
              <a:rPr lang="da-DK" sz="1050" dirty="0" err="1">
                <a:solidFill>
                  <a:srgbClr val="011942"/>
                </a:solidFill>
                <a:latin typeface="Open Sans"/>
              </a:rPr>
              <a:t>teacher</a:t>
            </a:r>
            <a:r>
              <a:rPr lang="da-DK" sz="1050" dirty="0">
                <a:solidFill>
                  <a:srgbClr val="011942"/>
                </a:solidFill>
                <a:latin typeface="Open Sans"/>
              </a:rPr>
              <a:t>. 2018:1-7. </a:t>
            </a:r>
          </a:p>
          <a:p>
            <a:pPr marL="288000" indent="-457200" defTabSz="914400">
              <a:defRPr/>
            </a:pPr>
            <a:r>
              <a:rPr lang="da-DK" sz="1050" dirty="0" err="1">
                <a:solidFill>
                  <a:srgbClr val="011942"/>
                </a:solidFill>
                <a:latin typeface="Open Sans"/>
              </a:rPr>
              <a:t>Sargent</a:t>
            </a:r>
            <a:r>
              <a:rPr lang="da-DK" sz="1050" dirty="0">
                <a:solidFill>
                  <a:srgbClr val="011942"/>
                </a:solidFill>
                <a:latin typeface="Open Sans"/>
              </a:rPr>
              <a:t> J, </a:t>
            </a:r>
            <a:r>
              <a:rPr lang="da-DK" sz="1050" dirty="0" err="1">
                <a:solidFill>
                  <a:srgbClr val="011942"/>
                </a:solidFill>
                <a:latin typeface="Open Sans"/>
              </a:rPr>
              <a:t>Lockyer</a:t>
            </a:r>
            <a:r>
              <a:rPr lang="da-DK" sz="1050" dirty="0">
                <a:solidFill>
                  <a:srgbClr val="011942"/>
                </a:solidFill>
                <a:latin typeface="Open Sans"/>
              </a:rPr>
              <a:t> J, Mann K, et al. </a:t>
            </a:r>
            <a:r>
              <a:rPr lang="da-DK" sz="1050" dirty="0" err="1">
                <a:solidFill>
                  <a:srgbClr val="011942"/>
                </a:solidFill>
                <a:latin typeface="Open Sans"/>
              </a:rPr>
              <a:t>Facilitated</a:t>
            </a:r>
            <a:r>
              <a:rPr lang="da-DK" sz="1050" dirty="0">
                <a:solidFill>
                  <a:srgbClr val="011942"/>
                </a:solidFill>
                <a:latin typeface="Open Sans"/>
              </a:rPr>
              <a:t> </a:t>
            </a:r>
            <a:r>
              <a:rPr lang="da-DK" sz="1050" dirty="0" err="1">
                <a:solidFill>
                  <a:srgbClr val="011942"/>
                </a:solidFill>
                <a:latin typeface="Open Sans"/>
              </a:rPr>
              <a:t>reflective</a:t>
            </a:r>
            <a:r>
              <a:rPr lang="da-DK" sz="1050" dirty="0">
                <a:solidFill>
                  <a:srgbClr val="011942"/>
                </a:solidFill>
                <a:latin typeface="Open Sans"/>
              </a:rPr>
              <a:t> performance feedback: </a:t>
            </a:r>
            <a:r>
              <a:rPr lang="da-DK" sz="1050" dirty="0" err="1">
                <a:solidFill>
                  <a:srgbClr val="011942"/>
                </a:solidFill>
                <a:latin typeface="Open Sans"/>
              </a:rPr>
              <a:t>Developing</a:t>
            </a:r>
            <a:r>
              <a:rPr lang="da-DK" sz="1050" dirty="0">
                <a:solidFill>
                  <a:srgbClr val="011942"/>
                </a:solidFill>
                <a:latin typeface="Open Sans"/>
              </a:rPr>
              <a:t> an </a:t>
            </a:r>
            <a:r>
              <a:rPr lang="da-DK" sz="1050" dirty="0" err="1">
                <a:solidFill>
                  <a:srgbClr val="011942"/>
                </a:solidFill>
                <a:latin typeface="Open Sans"/>
              </a:rPr>
              <a:t>evidence</a:t>
            </a:r>
            <a:r>
              <a:rPr lang="da-DK" sz="1050" dirty="0">
                <a:solidFill>
                  <a:srgbClr val="011942"/>
                </a:solidFill>
                <a:latin typeface="Open Sans"/>
              </a:rPr>
              <a:t>- and </a:t>
            </a:r>
            <a:r>
              <a:rPr lang="da-DK" sz="1050" dirty="0" err="1">
                <a:solidFill>
                  <a:srgbClr val="011942"/>
                </a:solidFill>
                <a:latin typeface="Open Sans"/>
              </a:rPr>
              <a:t>theory-based</a:t>
            </a:r>
            <a:r>
              <a:rPr lang="da-DK" sz="1050" dirty="0">
                <a:solidFill>
                  <a:srgbClr val="011942"/>
                </a:solidFill>
                <a:latin typeface="Open Sans"/>
              </a:rPr>
              <a:t> model </a:t>
            </a:r>
            <a:r>
              <a:rPr lang="da-DK" sz="1050" dirty="0" err="1">
                <a:solidFill>
                  <a:srgbClr val="011942"/>
                </a:solidFill>
                <a:latin typeface="Open Sans"/>
              </a:rPr>
              <a:t>that</a:t>
            </a:r>
            <a:r>
              <a:rPr lang="da-DK" sz="1050" dirty="0">
                <a:solidFill>
                  <a:srgbClr val="011942"/>
                </a:solidFill>
                <a:latin typeface="Open Sans"/>
              </a:rPr>
              <a:t> </a:t>
            </a:r>
            <a:r>
              <a:rPr lang="da-DK" sz="1050" dirty="0" err="1">
                <a:solidFill>
                  <a:srgbClr val="011942"/>
                </a:solidFill>
                <a:latin typeface="Open Sans"/>
              </a:rPr>
              <a:t>builds</a:t>
            </a:r>
            <a:r>
              <a:rPr lang="da-DK" sz="1050" dirty="0">
                <a:solidFill>
                  <a:srgbClr val="011942"/>
                </a:solidFill>
                <a:latin typeface="Open Sans"/>
              </a:rPr>
              <a:t> </a:t>
            </a:r>
            <a:r>
              <a:rPr lang="da-DK" sz="1050" dirty="0" err="1">
                <a:solidFill>
                  <a:srgbClr val="011942"/>
                </a:solidFill>
                <a:latin typeface="Open Sans"/>
              </a:rPr>
              <a:t>relationship</a:t>
            </a:r>
            <a:r>
              <a:rPr lang="da-DK" sz="1050" dirty="0">
                <a:solidFill>
                  <a:srgbClr val="011942"/>
                </a:solidFill>
                <a:latin typeface="Open Sans"/>
              </a:rPr>
              <a:t>, </a:t>
            </a:r>
            <a:r>
              <a:rPr lang="da-DK" sz="1050" dirty="0" err="1">
                <a:solidFill>
                  <a:srgbClr val="011942"/>
                </a:solidFill>
                <a:latin typeface="Open Sans"/>
              </a:rPr>
              <a:t>explores</a:t>
            </a:r>
            <a:r>
              <a:rPr lang="da-DK" sz="1050" dirty="0">
                <a:solidFill>
                  <a:srgbClr val="011942"/>
                </a:solidFill>
                <a:latin typeface="Open Sans"/>
              </a:rPr>
              <a:t> </a:t>
            </a:r>
            <a:r>
              <a:rPr lang="da-DK" sz="1050" dirty="0" err="1">
                <a:solidFill>
                  <a:srgbClr val="011942"/>
                </a:solidFill>
                <a:latin typeface="Open Sans"/>
              </a:rPr>
              <a:t>reactions</a:t>
            </a:r>
            <a:r>
              <a:rPr lang="da-DK" sz="1050" dirty="0">
                <a:solidFill>
                  <a:srgbClr val="011942"/>
                </a:solidFill>
                <a:latin typeface="Open Sans"/>
              </a:rPr>
              <a:t> and </a:t>
            </a:r>
            <a:r>
              <a:rPr lang="da-DK" sz="1050" dirty="0" err="1">
                <a:solidFill>
                  <a:srgbClr val="011942"/>
                </a:solidFill>
                <a:latin typeface="Open Sans"/>
              </a:rPr>
              <a:t>content</a:t>
            </a:r>
            <a:r>
              <a:rPr lang="da-DK" sz="1050" dirty="0">
                <a:solidFill>
                  <a:srgbClr val="011942"/>
                </a:solidFill>
                <a:latin typeface="Open Sans"/>
              </a:rPr>
              <a:t>, and coaches for performance </a:t>
            </a:r>
            <a:r>
              <a:rPr lang="da-DK" sz="1050" dirty="0" err="1">
                <a:solidFill>
                  <a:srgbClr val="011942"/>
                </a:solidFill>
                <a:latin typeface="Open Sans"/>
              </a:rPr>
              <a:t>change</a:t>
            </a:r>
            <a:r>
              <a:rPr lang="da-DK" sz="1050" dirty="0">
                <a:solidFill>
                  <a:srgbClr val="011942"/>
                </a:solidFill>
                <a:latin typeface="Open Sans"/>
              </a:rPr>
              <a:t>. Acad Med 2015;90:1698-1706.</a:t>
            </a:r>
          </a:p>
          <a:p>
            <a:pPr marL="288000" indent="-457200" defTabSz="914400">
              <a:defRPr/>
            </a:pPr>
            <a:r>
              <a:rPr lang="da-DK" sz="1050" dirty="0">
                <a:solidFill>
                  <a:srgbClr val="011942"/>
                </a:solidFill>
                <a:latin typeface="Open Sans"/>
              </a:rPr>
              <a:t>Stone D &amp; </a:t>
            </a:r>
            <a:r>
              <a:rPr lang="da-DK" sz="1050" dirty="0" err="1">
                <a:solidFill>
                  <a:srgbClr val="011942"/>
                </a:solidFill>
                <a:latin typeface="Open Sans"/>
              </a:rPr>
              <a:t>Heen</a:t>
            </a:r>
            <a:r>
              <a:rPr lang="da-DK" sz="1050" dirty="0">
                <a:solidFill>
                  <a:srgbClr val="011942"/>
                </a:solidFill>
                <a:latin typeface="Open Sans"/>
              </a:rPr>
              <a:t> S. </a:t>
            </a:r>
            <a:r>
              <a:rPr lang="da-DK" sz="1050" dirty="0" err="1">
                <a:solidFill>
                  <a:srgbClr val="011942"/>
                </a:solidFill>
                <a:latin typeface="Open Sans"/>
              </a:rPr>
              <a:t>Thanks</a:t>
            </a:r>
            <a:r>
              <a:rPr lang="da-DK" sz="1050" dirty="0">
                <a:solidFill>
                  <a:srgbClr val="011942"/>
                </a:solidFill>
                <a:latin typeface="Open Sans"/>
              </a:rPr>
              <a:t> for the Feedback: The Science and Art of </a:t>
            </a:r>
            <a:r>
              <a:rPr lang="da-DK" sz="1050" dirty="0" err="1">
                <a:solidFill>
                  <a:srgbClr val="011942"/>
                </a:solidFill>
                <a:latin typeface="Open Sans"/>
              </a:rPr>
              <a:t>Receiving</a:t>
            </a:r>
            <a:r>
              <a:rPr lang="da-DK" sz="1050" dirty="0">
                <a:solidFill>
                  <a:srgbClr val="011942"/>
                </a:solidFill>
                <a:latin typeface="Open Sans"/>
              </a:rPr>
              <a:t> Feedback </a:t>
            </a:r>
            <a:r>
              <a:rPr lang="da-DK" sz="1050" dirty="0" err="1">
                <a:solidFill>
                  <a:srgbClr val="011942"/>
                </a:solidFill>
                <a:latin typeface="Open Sans"/>
              </a:rPr>
              <a:t>Well</a:t>
            </a:r>
            <a:r>
              <a:rPr lang="da-DK" sz="1050" dirty="0">
                <a:solidFill>
                  <a:srgbClr val="011942"/>
                </a:solidFill>
                <a:latin typeface="Open Sans"/>
              </a:rPr>
              <a:t>. 2014; Viking </a:t>
            </a:r>
            <a:r>
              <a:rPr lang="da-DK" sz="1050" dirty="0" err="1">
                <a:solidFill>
                  <a:srgbClr val="011942"/>
                </a:solidFill>
                <a:latin typeface="Open Sans"/>
              </a:rPr>
              <a:t>Adult</a:t>
            </a:r>
            <a:r>
              <a:rPr lang="da-DK" sz="1050" dirty="0">
                <a:solidFill>
                  <a:srgbClr val="011942"/>
                </a:solidFill>
                <a:latin typeface="Open Sans"/>
              </a:rPr>
              <a:t>.</a:t>
            </a:r>
          </a:p>
          <a:p>
            <a:pPr marL="288000" indent="-457200" defTabSz="914400">
              <a:spcBef>
                <a:spcPts val="0"/>
              </a:spcBef>
              <a:buNone/>
              <a:defRPr/>
            </a:pPr>
            <a:r>
              <a:rPr lang="en-CA" sz="1050" dirty="0" err="1">
                <a:solidFill>
                  <a:srgbClr val="011942"/>
                </a:solidFill>
                <a:latin typeface="Open Sans"/>
                <a:cs typeface="Open Sans"/>
              </a:rPr>
              <a:t>Telio</a:t>
            </a:r>
            <a:r>
              <a:rPr lang="en-CA" sz="1050" dirty="0">
                <a:solidFill>
                  <a:srgbClr val="011942"/>
                </a:solidFill>
                <a:latin typeface="Open Sans"/>
                <a:cs typeface="Open Sans"/>
              </a:rPr>
              <a:t> S, </a:t>
            </a:r>
            <a:r>
              <a:rPr lang="en-CA" sz="1050" dirty="0" err="1">
                <a:solidFill>
                  <a:srgbClr val="011942"/>
                </a:solidFill>
                <a:latin typeface="Open Sans"/>
                <a:cs typeface="Open Sans"/>
              </a:rPr>
              <a:t>Regher</a:t>
            </a:r>
            <a:r>
              <a:rPr lang="en-CA" sz="1050" dirty="0">
                <a:solidFill>
                  <a:srgbClr val="011942"/>
                </a:solidFill>
                <a:latin typeface="Open Sans"/>
                <a:cs typeface="Open Sans"/>
              </a:rPr>
              <a:t> G, &amp; </a:t>
            </a:r>
            <a:r>
              <a:rPr lang="en-CA" sz="1050" dirty="0" err="1">
                <a:solidFill>
                  <a:srgbClr val="011942"/>
                </a:solidFill>
                <a:latin typeface="Open Sans"/>
                <a:cs typeface="Open Sans"/>
              </a:rPr>
              <a:t>Ajjawi</a:t>
            </a:r>
            <a:r>
              <a:rPr lang="en-CA" sz="1050" dirty="0">
                <a:solidFill>
                  <a:srgbClr val="011942"/>
                </a:solidFill>
                <a:latin typeface="Open Sans"/>
                <a:cs typeface="Open Sans"/>
              </a:rPr>
              <a:t> R. Feedback and the educational alliance: examining credibility judgements and their consequences. Med </a:t>
            </a:r>
            <a:r>
              <a:rPr lang="en-CA" sz="1050" dirty="0" err="1">
                <a:solidFill>
                  <a:srgbClr val="011942"/>
                </a:solidFill>
                <a:latin typeface="Open Sans"/>
                <a:cs typeface="Open Sans"/>
              </a:rPr>
              <a:t>Educ</a:t>
            </a:r>
            <a:r>
              <a:rPr lang="en-CA" sz="1050" dirty="0">
                <a:solidFill>
                  <a:srgbClr val="011942"/>
                </a:solidFill>
                <a:latin typeface="Open Sans"/>
                <a:cs typeface="Open Sans"/>
              </a:rPr>
              <a:t> 2016;50:933-942.</a:t>
            </a:r>
          </a:p>
          <a:p>
            <a:pPr marL="288000" indent="-457200" defTabSz="914400">
              <a:defRPr/>
            </a:pPr>
            <a:r>
              <a:rPr lang="en-CA" sz="1050" dirty="0">
                <a:solidFill>
                  <a:srgbClr val="011942"/>
                </a:solidFill>
                <a:latin typeface="Open Sans"/>
                <a:cs typeface="Open Sans"/>
              </a:rPr>
              <a:t>van de Ridder JMM, </a:t>
            </a:r>
            <a:r>
              <a:rPr lang="en-CA" sz="1050" dirty="0" err="1">
                <a:solidFill>
                  <a:srgbClr val="011942"/>
                </a:solidFill>
                <a:latin typeface="Open Sans"/>
                <a:cs typeface="Open Sans"/>
              </a:rPr>
              <a:t>McGaghie</a:t>
            </a:r>
            <a:r>
              <a:rPr lang="en-CA" sz="1050" dirty="0">
                <a:solidFill>
                  <a:srgbClr val="011942"/>
                </a:solidFill>
                <a:latin typeface="Open Sans"/>
                <a:cs typeface="Open Sans"/>
              </a:rPr>
              <a:t> WC, </a:t>
            </a:r>
            <a:r>
              <a:rPr lang="en-CA" sz="1050" dirty="0" err="1">
                <a:solidFill>
                  <a:srgbClr val="011942"/>
                </a:solidFill>
                <a:latin typeface="Open Sans"/>
                <a:cs typeface="Open Sans"/>
              </a:rPr>
              <a:t>Stokking</a:t>
            </a:r>
            <a:r>
              <a:rPr lang="en-CA" sz="1050" dirty="0">
                <a:solidFill>
                  <a:srgbClr val="011942"/>
                </a:solidFill>
                <a:latin typeface="Open Sans"/>
                <a:cs typeface="Open Sans"/>
              </a:rPr>
              <a:t> KM, &amp; ten Cate, OTJ. Variables that affect the process and outcome of feedback, relevant for medical training: a meta-review. </a:t>
            </a:r>
            <a:r>
              <a:rPr lang="en-CA" sz="1050" i="1" dirty="0">
                <a:solidFill>
                  <a:srgbClr val="011942"/>
                </a:solidFill>
                <a:latin typeface="Open Sans"/>
                <a:cs typeface="Open Sans"/>
              </a:rPr>
              <a:t>Med </a:t>
            </a:r>
            <a:r>
              <a:rPr lang="en-CA" sz="1050" i="1" dirty="0" err="1">
                <a:solidFill>
                  <a:srgbClr val="011942"/>
                </a:solidFill>
                <a:latin typeface="Open Sans"/>
                <a:cs typeface="Open Sans"/>
              </a:rPr>
              <a:t>Educ</a:t>
            </a:r>
            <a:r>
              <a:rPr lang="en-CA" sz="1050" i="1" dirty="0">
                <a:solidFill>
                  <a:srgbClr val="011942"/>
                </a:solidFill>
                <a:latin typeface="Open Sans"/>
                <a:cs typeface="Open Sans"/>
              </a:rPr>
              <a:t> </a:t>
            </a:r>
            <a:r>
              <a:rPr lang="en-CA" sz="1050" dirty="0">
                <a:solidFill>
                  <a:srgbClr val="011942"/>
                </a:solidFill>
                <a:latin typeface="Open Sans"/>
                <a:cs typeface="Open Sans"/>
              </a:rPr>
              <a:t>2015;49:658-673.</a:t>
            </a:r>
          </a:p>
          <a:p>
            <a:pPr marL="288000" indent="-457200" defTabSz="914400">
              <a:spcBef>
                <a:spcPts val="0"/>
              </a:spcBef>
              <a:buNone/>
              <a:defRPr/>
            </a:pPr>
            <a:r>
              <a:rPr lang="en-CA" sz="1050" dirty="0">
                <a:solidFill>
                  <a:srgbClr val="011942"/>
                </a:solidFill>
                <a:latin typeface="Open Sans"/>
                <a:cs typeface="Open Sans"/>
              </a:rPr>
              <a:t>van de Ridder JMM, </a:t>
            </a:r>
            <a:r>
              <a:rPr lang="en-CA" sz="1050" dirty="0" err="1">
                <a:solidFill>
                  <a:srgbClr val="011942"/>
                </a:solidFill>
                <a:latin typeface="Open Sans"/>
                <a:cs typeface="Open Sans"/>
              </a:rPr>
              <a:t>Stokking</a:t>
            </a:r>
            <a:r>
              <a:rPr lang="en-CA" sz="1050" dirty="0">
                <a:solidFill>
                  <a:srgbClr val="011942"/>
                </a:solidFill>
                <a:latin typeface="Open Sans"/>
                <a:cs typeface="Open Sans"/>
              </a:rPr>
              <a:t> KM, </a:t>
            </a:r>
            <a:r>
              <a:rPr lang="en-CA" sz="1050" dirty="0" err="1">
                <a:solidFill>
                  <a:srgbClr val="011942"/>
                </a:solidFill>
                <a:latin typeface="Open Sans"/>
                <a:cs typeface="Open Sans"/>
              </a:rPr>
              <a:t>McGaghie</a:t>
            </a:r>
            <a:r>
              <a:rPr lang="en-CA" sz="1050" dirty="0">
                <a:solidFill>
                  <a:srgbClr val="011942"/>
                </a:solidFill>
                <a:latin typeface="Open Sans"/>
                <a:cs typeface="Open Sans"/>
              </a:rPr>
              <a:t> WC, &amp; ten Cate OTJ. What is feedback in clinical education? </a:t>
            </a:r>
            <a:r>
              <a:rPr lang="en-CA" sz="1050" i="1" dirty="0">
                <a:solidFill>
                  <a:srgbClr val="011942"/>
                </a:solidFill>
                <a:latin typeface="Open Sans"/>
                <a:cs typeface="Open Sans"/>
              </a:rPr>
              <a:t>Med </a:t>
            </a:r>
            <a:r>
              <a:rPr lang="en-CA" sz="1050" i="1" dirty="0" err="1">
                <a:solidFill>
                  <a:srgbClr val="011942"/>
                </a:solidFill>
                <a:latin typeface="Open Sans"/>
                <a:cs typeface="Open Sans"/>
              </a:rPr>
              <a:t>Educ</a:t>
            </a:r>
            <a:r>
              <a:rPr lang="en-CA" sz="1050" i="1" dirty="0">
                <a:solidFill>
                  <a:srgbClr val="011942"/>
                </a:solidFill>
                <a:latin typeface="Open Sans"/>
                <a:cs typeface="Open Sans"/>
              </a:rPr>
              <a:t> </a:t>
            </a:r>
            <a:r>
              <a:rPr lang="en-CA" sz="1050" dirty="0">
                <a:solidFill>
                  <a:srgbClr val="011942"/>
                </a:solidFill>
                <a:latin typeface="Open Sans"/>
                <a:cs typeface="Open Sans"/>
              </a:rPr>
              <a:t>2008;42:189-97.</a:t>
            </a:r>
          </a:p>
          <a:p>
            <a:pPr marL="288000" lvl="0" indent="-457200" defTabSz="914400">
              <a:defRPr/>
            </a:pPr>
            <a:r>
              <a:rPr lang="en-US" sz="1050" dirty="0">
                <a:solidFill>
                  <a:srgbClr val="011942"/>
                </a:solidFill>
                <a:latin typeface="Open Sans"/>
                <a:cs typeface="Open Sans"/>
              </a:rPr>
              <a:t>Watling C, Driessen E, van der Vleuten CPM, et al. Learning culture and feedback: An international study of medical athletes and musicians. Med </a:t>
            </a:r>
            <a:r>
              <a:rPr lang="en-US" sz="1050" dirty="0" err="1">
                <a:solidFill>
                  <a:srgbClr val="011942"/>
                </a:solidFill>
                <a:latin typeface="Open Sans"/>
                <a:cs typeface="Open Sans"/>
              </a:rPr>
              <a:t>Educ</a:t>
            </a:r>
            <a:r>
              <a:rPr lang="en-US" sz="1050" dirty="0">
                <a:solidFill>
                  <a:srgbClr val="011942"/>
                </a:solidFill>
                <a:latin typeface="Open Sans"/>
                <a:cs typeface="Open Sans"/>
              </a:rPr>
              <a:t> 2014;48:713-723.</a:t>
            </a:r>
          </a:p>
        </p:txBody>
      </p:sp>
    </p:spTree>
    <p:extLst>
      <p:ext uri="{BB962C8B-B14F-4D97-AF65-F5344CB8AC3E}">
        <p14:creationId xmlns:p14="http://schemas.microsoft.com/office/powerpoint/2010/main" val="2094569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815475" y="246736"/>
            <a:ext cx="4876882" cy="782631"/>
          </a:xfrm>
          <a:prstGeom prst="rect">
            <a:avLst/>
          </a:prstGeom>
        </p:spPr>
        <p:txBody>
          <a:bodyPr>
            <a:noAutofit/>
          </a:bodyPr>
          <a:lstStyle>
            <a:lvl1pPr algn="ctr" defTabSz="457181" rtl="0" eaLnBrk="1" latinLnBrk="0" hangingPunct="1">
              <a:spcBef>
                <a:spcPct val="0"/>
              </a:spcBef>
              <a:buNone/>
              <a:defRPr sz="4400" kern="1200">
                <a:solidFill>
                  <a:schemeClr val="tx1"/>
                </a:solidFill>
                <a:latin typeface="+mj-lt"/>
                <a:ea typeface="+mj-ea"/>
                <a:cs typeface="+mj-cs"/>
              </a:defRPr>
            </a:lvl1pPr>
          </a:lstStyle>
          <a:p>
            <a:pPr algn="l"/>
            <a:r>
              <a:rPr lang="en-US" sz="3200" b="1" dirty="0">
                <a:solidFill>
                  <a:srgbClr val="011942"/>
                </a:solidFill>
                <a:latin typeface="Open Sans"/>
                <a:cs typeface="Open Sans"/>
              </a:rPr>
              <a:t>Photo References</a:t>
            </a:r>
          </a:p>
        </p:txBody>
      </p:sp>
      <p:sp>
        <p:nvSpPr>
          <p:cNvPr id="3" name="TextBox 2"/>
          <p:cNvSpPr txBox="1"/>
          <p:nvPr/>
        </p:nvSpPr>
        <p:spPr>
          <a:xfrm>
            <a:off x="815474" y="837890"/>
            <a:ext cx="7699875" cy="4260141"/>
          </a:xfrm>
          <a:prstGeom prst="rect">
            <a:avLst/>
          </a:prstGeom>
          <a:noFill/>
        </p:spPr>
        <p:txBody>
          <a:bodyPr wrap="square" rtlCol="0">
            <a:spAutoFit/>
          </a:bodyPr>
          <a:lstStyle/>
          <a:p>
            <a:pPr marL="288000" indent="-457200" defTabSz="914400">
              <a:spcAft>
                <a:spcPts val="600"/>
              </a:spcAft>
              <a:defRPr/>
            </a:pPr>
            <a:r>
              <a:rPr lang="en-CA" sz="1050" dirty="0">
                <a:solidFill>
                  <a:srgbClr val="011942"/>
                </a:solidFill>
                <a:latin typeface="Open Sans"/>
                <a:cs typeface="Open Sans"/>
              </a:rPr>
              <a:t>Barni1, (2015). </a:t>
            </a:r>
            <a:r>
              <a:rPr lang="en-CA" sz="1050" i="1" dirty="0">
                <a:solidFill>
                  <a:srgbClr val="011942"/>
                </a:solidFill>
                <a:latin typeface="Open Sans"/>
                <a:cs typeface="Open Sans"/>
              </a:rPr>
              <a:t>Athletics Sports Hurdles </a:t>
            </a:r>
            <a:r>
              <a:rPr lang="en-CA" sz="1050" dirty="0">
                <a:solidFill>
                  <a:srgbClr val="011942"/>
                </a:solidFill>
                <a:latin typeface="Open Sans"/>
                <a:cs typeface="Open Sans"/>
              </a:rPr>
              <a:t>[photograph]. </a:t>
            </a:r>
            <a:r>
              <a:rPr lang="en-CA" sz="1050" dirty="0" err="1">
                <a:solidFill>
                  <a:srgbClr val="011942"/>
                </a:solidFill>
                <a:latin typeface="Open Sans"/>
                <a:cs typeface="Open Sans"/>
              </a:rPr>
              <a:t>Pixabay</a:t>
            </a:r>
            <a:r>
              <a:rPr lang="en-CA" sz="1050" dirty="0">
                <a:solidFill>
                  <a:srgbClr val="011942"/>
                </a:solidFill>
                <a:latin typeface="Open Sans"/>
                <a:cs typeface="Open Sans"/>
              </a:rPr>
              <a:t>. Retrieved March 14, 2019, from https://</a:t>
            </a:r>
            <a:r>
              <a:rPr lang="en-CA" sz="1050" dirty="0" err="1">
                <a:solidFill>
                  <a:srgbClr val="011942"/>
                </a:solidFill>
                <a:latin typeface="Open Sans"/>
                <a:cs typeface="Open Sans"/>
              </a:rPr>
              <a:t>pixabay.com</a:t>
            </a:r>
            <a:r>
              <a:rPr lang="en-CA" sz="1050" dirty="0">
                <a:solidFill>
                  <a:srgbClr val="011942"/>
                </a:solidFill>
                <a:latin typeface="Open Sans"/>
                <a:cs typeface="Open Sans"/>
              </a:rPr>
              <a:t>/photos/athletics-sport-hurdles-659233/</a:t>
            </a:r>
          </a:p>
          <a:p>
            <a:pPr marL="288000" indent="-457200" defTabSz="914400">
              <a:spcAft>
                <a:spcPts val="600"/>
              </a:spcAft>
              <a:defRPr/>
            </a:pPr>
            <a:r>
              <a:rPr lang="en-CA" sz="1050" dirty="0" err="1">
                <a:solidFill>
                  <a:srgbClr val="011942"/>
                </a:solidFill>
                <a:latin typeface="Open Sans"/>
                <a:cs typeface="Open Sans"/>
              </a:rPr>
              <a:t>Brigachtal</a:t>
            </a:r>
            <a:r>
              <a:rPr lang="en-CA" sz="1050" dirty="0">
                <a:solidFill>
                  <a:srgbClr val="011942"/>
                </a:solidFill>
                <a:latin typeface="Open Sans"/>
                <a:cs typeface="Open Sans"/>
              </a:rPr>
              <a:t>, (2013). </a:t>
            </a:r>
            <a:r>
              <a:rPr lang="en-CA" sz="1050" i="1" dirty="0">
                <a:solidFill>
                  <a:srgbClr val="011942"/>
                </a:solidFill>
                <a:latin typeface="Open Sans"/>
                <a:cs typeface="Open Sans"/>
              </a:rPr>
              <a:t>Toronto Canada </a:t>
            </a:r>
            <a:r>
              <a:rPr lang="en-CA" sz="1050" dirty="0">
                <a:solidFill>
                  <a:srgbClr val="011942"/>
                </a:solidFill>
                <a:latin typeface="Open Sans"/>
                <a:cs typeface="Open Sans"/>
              </a:rPr>
              <a:t>[photograph]. </a:t>
            </a:r>
            <a:r>
              <a:rPr lang="en-CA" sz="1050" dirty="0" err="1">
                <a:solidFill>
                  <a:srgbClr val="011942"/>
                </a:solidFill>
                <a:latin typeface="Open Sans"/>
                <a:cs typeface="Open Sans"/>
              </a:rPr>
              <a:t>Pixabay</a:t>
            </a:r>
            <a:r>
              <a:rPr lang="en-CA" sz="1050" dirty="0">
                <a:solidFill>
                  <a:srgbClr val="011942"/>
                </a:solidFill>
                <a:latin typeface="Open Sans"/>
                <a:cs typeface="Open Sans"/>
              </a:rPr>
              <a:t>. Retrieved March 14, 2019, from https://</a:t>
            </a:r>
            <a:r>
              <a:rPr lang="en-CA" sz="1050" dirty="0" err="1">
                <a:solidFill>
                  <a:srgbClr val="011942"/>
                </a:solidFill>
                <a:latin typeface="Open Sans"/>
                <a:cs typeface="Open Sans"/>
              </a:rPr>
              <a:t>pixabay.com</a:t>
            </a:r>
            <a:r>
              <a:rPr lang="en-CA" sz="1050" dirty="0">
                <a:solidFill>
                  <a:srgbClr val="011942"/>
                </a:solidFill>
                <a:latin typeface="Open Sans"/>
                <a:cs typeface="Open Sans"/>
              </a:rPr>
              <a:t>/photos/toronto-canada-skyline-architecture-73565/</a:t>
            </a:r>
          </a:p>
          <a:p>
            <a:pPr marL="288000" indent="-457200" defTabSz="914400">
              <a:spcAft>
                <a:spcPts val="600"/>
              </a:spcAft>
              <a:defRPr/>
            </a:pPr>
            <a:r>
              <a:rPr lang="en-CA" sz="1050" dirty="0">
                <a:solidFill>
                  <a:srgbClr val="011942"/>
                </a:solidFill>
                <a:latin typeface="Open Sans"/>
                <a:cs typeface="Open Sans"/>
              </a:rPr>
              <a:t>Free-Photos, (2015). </a:t>
            </a:r>
            <a:r>
              <a:rPr lang="en-CA" sz="1050" i="1" dirty="0">
                <a:solidFill>
                  <a:srgbClr val="011942"/>
                </a:solidFill>
                <a:latin typeface="Open Sans"/>
                <a:cs typeface="Open Sans"/>
              </a:rPr>
              <a:t>Audience Crowd </a:t>
            </a:r>
            <a:r>
              <a:rPr lang="en-CA" sz="1050" dirty="0">
                <a:solidFill>
                  <a:srgbClr val="011942"/>
                </a:solidFill>
                <a:latin typeface="Open Sans"/>
                <a:cs typeface="Open Sans"/>
              </a:rPr>
              <a:t>[photograph]. </a:t>
            </a:r>
            <a:r>
              <a:rPr lang="en-CA" sz="1050" dirty="0" err="1">
                <a:solidFill>
                  <a:srgbClr val="011942"/>
                </a:solidFill>
                <a:latin typeface="Open Sans"/>
                <a:cs typeface="Open Sans"/>
              </a:rPr>
              <a:t>Pixabay</a:t>
            </a:r>
            <a:r>
              <a:rPr lang="en-CA" sz="1050" dirty="0">
                <a:solidFill>
                  <a:srgbClr val="011942"/>
                </a:solidFill>
                <a:latin typeface="Open Sans"/>
                <a:cs typeface="Open Sans"/>
              </a:rPr>
              <a:t>. Retrieved March 14, 2019, from https://</a:t>
            </a:r>
            <a:r>
              <a:rPr lang="en-CA" sz="1050" dirty="0" err="1">
                <a:solidFill>
                  <a:srgbClr val="011942"/>
                </a:solidFill>
                <a:latin typeface="Open Sans"/>
                <a:cs typeface="Open Sans"/>
              </a:rPr>
              <a:t>pixabay.com</a:t>
            </a:r>
            <a:r>
              <a:rPr lang="en-CA" sz="1050" dirty="0">
                <a:solidFill>
                  <a:srgbClr val="011942"/>
                </a:solidFill>
                <a:latin typeface="Open Sans"/>
                <a:cs typeface="Open Sans"/>
              </a:rPr>
              <a:t>/photos/audience-crowd-people-persons-828584/ </a:t>
            </a:r>
          </a:p>
          <a:p>
            <a:pPr marL="288000" indent="-457200" defTabSz="914400">
              <a:spcAft>
                <a:spcPts val="600"/>
              </a:spcAft>
              <a:defRPr/>
            </a:pPr>
            <a:r>
              <a:rPr lang="en-CA" sz="1050" dirty="0">
                <a:solidFill>
                  <a:srgbClr val="011942"/>
                </a:solidFill>
                <a:latin typeface="Open Sans"/>
                <a:cs typeface="Open Sans"/>
              </a:rPr>
              <a:t>Free-Photos, (2015). </a:t>
            </a:r>
            <a:r>
              <a:rPr lang="en-CA" sz="1050" i="1" dirty="0">
                <a:solidFill>
                  <a:srgbClr val="011942"/>
                </a:solidFill>
                <a:latin typeface="Open Sans"/>
                <a:cs typeface="Open Sans"/>
              </a:rPr>
              <a:t>Pencil Sharpener </a:t>
            </a:r>
            <a:r>
              <a:rPr lang="en-CA" sz="1050" dirty="0">
                <a:solidFill>
                  <a:srgbClr val="011942"/>
                </a:solidFill>
                <a:latin typeface="Open Sans"/>
                <a:cs typeface="Open Sans"/>
              </a:rPr>
              <a:t>[photograph]. </a:t>
            </a:r>
            <a:r>
              <a:rPr lang="en-CA" sz="1050" dirty="0" err="1">
                <a:solidFill>
                  <a:srgbClr val="011942"/>
                </a:solidFill>
                <a:latin typeface="Open Sans"/>
                <a:cs typeface="Open Sans"/>
              </a:rPr>
              <a:t>Pixabay</a:t>
            </a:r>
            <a:r>
              <a:rPr lang="en-CA" sz="1050" dirty="0">
                <a:solidFill>
                  <a:srgbClr val="011942"/>
                </a:solidFill>
                <a:latin typeface="Open Sans"/>
                <a:cs typeface="Open Sans"/>
              </a:rPr>
              <a:t>. Retrieved March 14, 2019, from https://</a:t>
            </a:r>
            <a:r>
              <a:rPr lang="en-CA" sz="1050" dirty="0" err="1">
                <a:solidFill>
                  <a:srgbClr val="011942"/>
                </a:solidFill>
                <a:latin typeface="Open Sans"/>
                <a:cs typeface="Open Sans"/>
              </a:rPr>
              <a:t>pixabay.com</a:t>
            </a:r>
            <a:r>
              <a:rPr lang="en-CA" sz="1050" dirty="0">
                <a:solidFill>
                  <a:srgbClr val="011942"/>
                </a:solidFill>
                <a:latin typeface="Open Sans"/>
                <a:cs typeface="Open Sans"/>
              </a:rPr>
              <a:t>/photos/pencil-sharpener-notebook-paper-918449/ </a:t>
            </a:r>
          </a:p>
          <a:p>
            <a:pPr marL="288000" indent="-457200" defTabSz="914400">
              <a:spcAft>
                <a:spcPts val="600"/>
              </a:spcAft>
              <a:defRPr/>
            </a:pPr>
            <a:r>
              <a:rPr lang="en-CA" sz="1050" dirty="0">
                <a:solidFill>
                  <a:srgbClr val="011942"/>
                </a:solidFill>
                <a:latin typeface="Open Sans"/>
                <a:cs typeface="Open Sans"/>
              </a:rPr>
              <a:t>Free-Photos, (2015). </a:t>
            </a:r>
            <a:r>
              <a:rPr lang="en-CA" sz="1050" i="1" dirty="0">
                <a:solidFill>
                  <a:srgbClr val="011942"/>
                </a:solidFill>
                <a:latin typeface="Open Sans"/>
                <a:cs typeface="Open Sans"/>
              </a:rPr>
              <a:t>Piano Hand </a:t>
            </a:r>
            <a:r>
              <a:rPr lang="en-CA" sz="1050" dirty="0">
                <a:solidFill>
                  <a:srgbClr val="011942"/>
                </a:solidFill>
                <a:latin typeface="Open Sans"/>
                <a:cs typeface="Open Sans"/>
              </a:rPr>
              <a:t>[photograph]. </a:t>
            </a:r>
            <a:r>
              <a:rPr lang="en-CA" sz="1050" dirty="0" err="1">
                <a:solidFill>
                  <a:srgbClr val="011942"/>
                </a:solidFill>
                <a:latin typeface="Open Sans"/>
                <a:cs typeface="Open Sans"/>
              </a:rPr>
              <a:t>Pixabay</a:t>
            </a:r>
            <a:r>
              <a:rPr lang="en-CA" sz="1050" dirty="0">
                <a:solidFill>
                  <a:srgbClr val="011942"/>
                </a:solidFill>
                <a:latin typeface="Open Sans"/>
                <a:cs typeface="Open Sans"/>
              </a:rPr>
              <a:t>. Retrieved March 14, 2019, from https://pixabay.com/photos/piano-hand-playing-music-keyboard-801707/</a:t>
            </a:r>
          </a:p>
          <a:p>
            <a:pPr marL="288000" indent="-457200" defTabSz="914400">
              <a:spcAft>
                <a:spcPts val="600"/>
              </a:spcAft>
              <a:defRPr/>
            </a:pPr>
            <a:r>
              <a:rPr lang="en-CA" sz="1050" dirty="0" err="1">
                <a:solidFill>
                  <a:srgbClr val="011942"/>
                </a:solidFill>
                <a:latin typeface="Open Sans"/>
                <a:cs typeface="Open Sans"/>
              </a:rPr>
              <a:t>JarkkoManty</a:t>
            </a:r>
            <a:r>
              <a:rPr lang="en-CA" sz="1050" dirty="0">
                <a:solidFill>
                  <a:srgbClr val="011942"/>
                </a:solidFill>
                <a:latin typeface="Open Sans"/>
                <a:cs typeface="Open Sans"/>
              </a:rPr>
              <a:t>, (2017). Gear Bicycle [photograph]. </a:t>
            </a:r>
            <a:r>
              <a:rPr lang="en-CA" sz="1050" dirty="0" err="1">
                <a:solidFill>
                  <a:srgbClr val="011942"/>
                </a:solidFill>
                <a:latin typeface="Open Sans"/>
                <a:cs typeface="Open Sans"/>
              </a:rPr>
              <a:t>Pixabay</a:t>
            </a:r>
            <a:r>
              <a:rPr lang="en-CA" sz="1050" dirty="0">
                <a:solidFill>
                  <a:srgbClr val="011942"/>
                </a:solidFill>
                <a:latin typeface="Open Sans"/>
                <a:cs typeface="Open Sans"/>
              </a:rPr>
              <a:t>. Retrieved March 14, 2019</a:t>
            </a:r>
            <a:r>
              <a:rPr lang="en-CA" sz="1050" dirty="0">
                <a:solidFill>
                  <a:srgbClr val="011942"/>
                </a:solidFill>
                <a:latin typeface="Open Sans"/>
              </a:rPr>
              <a:t>, from https://</a:t>
            </a:r>
            <a:r>
              <a:rPr lang="en-CA" sz="1050" dirty="0" err="1">
                <a:solidFill>
                  <a:srgbClr val="011942"/>
                </a:solidFill>
                <a:latin typeface="Open Sans"/>
              </a:rPr>
              <a:t>pixabay.com</a:t>
            </a:r>
            <a:r>
              <a:rPr lang="en-CA" sz="1050" dirty="0">
                <a:solidFill>
                  <a:srgbClr val="011942"/>
                </a:solidFill>
                <a:latin typeface="Open Sans"/>
              </a:rPr>
              <a:t>/photos/gear-bicycle-chain-transmission-2291916/</a:t>
            </a:r>
          </a:p>
          <a:p>
            <a:pPr marL="288000" indent="-457200" defTabSz="914400">
              <a:spcAft>
                <a:spcPts val="600"/>
              </a:spcAft>
              <a:defRPr/>
            </a:pPr>
            <a:r>
              <a:rPr lang="en-CA" sz="1050" dirty="0" err="1">
                <a:solidFill>
                  <a:srgbClr val="011942"/>
                </a:solidFill>
                <a:latin typeface="Open Sans"/>
              </a:rPr>
              <a:t>Joffi</a:t>
            </a:r>
            <a:r>
              <a:rPr lang="en-CA" sz="1050" dirty="0">
                <a:solidFill>
                  <a:srgbClr val="011942"/>
                </a:solidFill>
                <a:latin typeface="Open Sans"/>
              </a:rPr>
              <a:t>, (2015). Construction Site [photograph]. </a:t>
            </a:r>
            <a:r>
              <a:rPr lang="en-CA" sz="1050" dirty="0" err="1">
                <a:solidFill>
                  <a:srgbClr val="011942"/>
                </a:solidFill>
                <a:latin typeface="Open Sans"/>
              </a:rPr>
              <a:t>Pixabay</a:t>
            </a:r>
            <a:r>
              <a:rPr lang="en-CA" sz="1050" dirty="0">
                <a:solidFill>
                  <a:srgbClr val="011942"/>
                </a:solidFill>
                <a:latin typeface="Open Sans"/>
              </a:rPr>
              <a:t>. Retrieved March 14, 2019, from https://</a:t>
            </a:r>
            <a:r>
              <a:rPr lang="en-CA" sz="1050" dirty="0" err="1">
                <a:solidFill>
                  <a:srgbClr val="011942"/>
                </a:solidFill>
                <a:latin typeface="Open Sans"/>
              </a:rPr>
              <a:t>pixabay.com</a:t>
            </a:r>
            <a:r>
              <a:rPr lang="en-CA" sz="1050" dirty="0">
                <a:solidFill>
                  <a:srgbClr val="011942"/>
                </a:solidFill>
                <a:latin typeface="Open Sans"/>
              </a:rPr>
              <a:t>/photos/construction-site-1359136/</a:t>
            </a:r>
          </a:p>
          <a:p>
            <a:pPr marL="288000" indent="-457200" defTabSz="914400">
              <a:spcAft>
                <a:spcPts val="600"/>
              </a:spcAft>
              <a:defRPr/>
            </a:pPr>
            <a:r>
              <a:rPr lang="en-CA" sz="1050" dirty="0" err="1">
                <a:solidFill>
                  <a:srgbClr val="011942"/>
                </a:solidFill>
                <a:latin typeface="Open Sans"/>
              </a:rPr>
              <a:t>Kaboompics</a:t>
            </a:r>
            <a:r>
              <a:rPr lang="en-CA" sz="1050" dirty="0">
                <a:solidFill>
                  <a:srgbClr val="011942"/>
                </a:solidFill>
                <a:latin typeface="Open Sans"/>
              </a:rPr>
              <a:t>, (2015). Woman Girl [photograph]. </a:t>
            </a:r>
            <a:r>
              <a:rPr lang="en-CA" sz="1050" dirty="0" err="1">
                <a:solidFill>
                  <a:srgbClr val="011942"/>
                </a:solidFill>
                <a:latin typeface="Open Sans"/>
              </a:rPr>
              <a:t>Pixabay</a:t>
            </a:r>
            <a:r>
              <a:rPr lang="en-CA" sz="1050" dirty="0">
                <a:solidFill>
                  <a:srgbClr val="011942"/>
                </a:solidFill>
                <a:latin typeface="Open Sans"/>
              </a:rPr>
              <a:t>. Retrieved March 14, 2019, from https://</a:t>
            </a:r>
            <a:r>
              <a:rPr lang="en-CA" sz="1050" dirty="0" err="1">
                <a:solidFill>
                  <a:srgbClr val="011942"/>
                </a:solidFill>
                <a:latin typeface="Open Sans"/>
              </a:rPr>
              <a:t>pixabay.com</a:t>
            </a:r>
            <a:r>
              <a:rPr lang="en-CA" sz="1050" dirty="0">
                <a:solidFill>
                  <a:srgbClr val="011942"/>
                </a:solidFill>
                <a:latin typeface="Open Sans"/>
              </a:rPr>
              <a:t>/photos/woman-girl-people-female-hand-792162/</a:t>
            </a:r>
          </a:p>
          <a:p>
            <a:pPr marL="288000" indent="-457200" defTabSz="914400">
              <a:spcAft>
                <a:spcPts val="600"/>
              </a:spcAft>
              <a:defRPr/>
            </a:pPr>
            <a:r>
              <a:rPr lang="en-CA" sz="1050" dirty="0" err="1">
                <a:solidFill>
                  <a:srgbClr val="011942"/>
                </a:solidFill>
                <a:latin typeface="Open Sans"/>
              </a:rPr>
              <a:t>Rawpixel</a:t>
            </a:r>
            <a:r>
              <a:rPr lang="en-CA" sz="1050" dirty="0">
                <a:solidFill>
                  <a:srgbClr val="011942"/>
                </a:solidFill>
                <a:latin typeface="Open Sans"/>
              </a:rPr>
              <a:t>, (2018). People Adult [photograph]. </a:t>
            </a:r>
            <a:r>
              <a:rPr lang="en-CA" sz="1050" dirty="0" err="1">
                <a:solidFill>
                  <a:srgbClr val="011942"/>
                </a:solidFill>
                <a:latin typeface="Open Sans"/>
              </a:rPr>
              <a:t>Pixabay</a:t>
            </a:r>
            <a:r>
              <a:rPr lang="en-CA" sz="1050" dirty="0">
                <a:solidFill>
                  <a:srgbClr val="011942"/>
                </a:solidFill>
                <a:latin typeface="Open Sans"/>
              </a:rPr>
              <a:t>. Retrieved March 14, 2019, from https://</a:t>
            </a:r>
            <a:r>
              <a:rPr lang="en-CA" sz="1050" dirty="0" err="1">
                <a:solidFill>
                  <a:srgbClr val="011942"/>
                </a:solidFill>
                <a:latin typeface="Open Sans"/>
              </a:rPr>
              <a:t>pixabay.com</a:t>
            </a:r>
            <a:r>
              <a:rPr lang="en-CA" sz="1050" dirty="0">
                <a:solidFill>
                  <a:srgbClr val="011942"/>
                </a:solidFill>
                <a:latin typeface="Open Sans"/>
              </a:rPr>
              <a:t>/photos/people-adult-american-analyzing-3370833/ </a:t>
            </a:r>
          </a:p>
          <a:p>
            <a:pPr marL="288000" indent="-457200" defTabSz="914400">
              <a:spcAft>
                <a:spcPts val="600"/>
              </a:spcAft>
              <a:defRPr/>
            </a:pPr>
            <a:endParaRPr lang="en-CA" sz="1200" dirty="0">
              <a:solidFill>
                <a:srgbClr val="011942"/>
              </a:solidFill>
              <a:latin typeface="Open Sans"/>
              <a:cs typeface="Open Sans"/>
            </a:endParaRPr>
          </a:p>
          <a:p>
            <a:pPr marL="288000" indent="-457200" defTabSz="914400">
              <a:lnSpc>
                <a:spcPct val="150000"/>
              </a:lnSpc>
              <a:defRPr/>
            </a:pPr>
            <a:endParaRPr lang="en-CA" sz="1400" dirty="0">
              <a:solidFill>
                <a:srgbClr val="011942"/>
              </a:solidFill>
              <a:latin typeface="Open Sans"/>
              <a:cs typeface="Open Sans"/>
            </a:endParaRPr>
          </a:p>
        </p:txBody>
      </p:sp>
    </p:spTree>
    <p:extLst>
      <p:ext uri="{BB962C8B-B14F-4D97-AF65-F5344CB8AC3E}">
        <p14:creationId xmlns:p14="http://schemas.microsoft.com/office/powerpoint/2010/main" val="41109955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90880" y="619760"/>
            <a:ext cx="7019870" cy="461665"/>
          </a:xfrm>
          <a:prstGeom prst="rect">
            <a:avLst/>
          </a:prstGeom>
          <a:noFill/>
        </p:spPr>
        <p:txBody>
          <a:bodyPr wrap="none" rtlCol="0">
            <a:spAutoFit/>
          </a:bodyPr>
          <a:lstStyle/>
          <a:p>
            <a:r>
              <a:rPr lang="en-CA" sz="2400" b="1" dirty="0">
                <a:solidFill>
                  <a:srgbClr val="011942"/>
                </a:solidFill>
                <a:latin typeface="Open Sans"/>
                <a:cs typeface="Open Sans"/>
              </a:rPr>
              <a:t>Building a Culture of Feedback and Coaching</a:t>
            </a:r>
            <a:endParaRPr lang="en-US" sz="2400" dirty="0">
              <a:solidFill>
                <a:srgbClr val="011942"/>
              </a:solidFill>
              <a:latin typeface="Open Sans"/>
              <a:cs typeface="Open Sans"/>
            </a:endParaRPr>
          </a:p>
        </p:txBody>
      </p:sp>
      <p:sp>
        <p:nvSpPr>
          <p:cNvPr id="4" name="TextBox 3"/>
          <p:cNvSpPr txBox="1"/>
          <p:nvPr/>
        </p:nvSpPr>
        <p:spPr>
          <a:xfrm>
            <a:off x="4703538" y="1795526"/>
            <a:ext cx="3526061" cy="763083"/>
          </a:xfrm>
          <a:prstGeom prst="rect">
            <a:avLst/>
          </a:prstGeom>
          <a:noFill/>
        </p:spPr>
        <p:txBody>
          <a:bodyPr wrap="square" rtlCol="0">
            <a:spAutoFit/>
          </a:bodyPr>
          <a:lstStyle/>
          <a:p>
            <a:pPr marL="285750" lvl="0" indent="-285750">
              <a:buFont typeface="Arial"/>
              <a:buChar char="•"/>
            </a:pPr>
            <a:r>
              <a:rPr lang="en-US" sz="1200" dirty="0">
                <a:solidFill>
                  <a:srgbClr val="011942"/>
                </a:solidFill>
                <a:latin typeface="Open Sans"/>
                <a:cs typeface="Open Sans"/>
              </a:rPr>
              <a:t>Growth mindset </a:t>
            </a:r>
          </a:p>
          <a:p>
            <a:pPr marL="285750" lvl="0" indent="-285750">
              <a:buFont typeface="Arial"/>
              <a:buChar char="•"/>
            </a:pPr>
            <a:r>
              <a:rPr lang="en-US" sz="1200" dirty="0">
                <a:solidFill>
                  <a:srgbClr val="011942"/>
                </a:solidFill>
                <a:latin typeface="Open Sans"/>
                <a:cs typeface="Open Sans"/>
              </a:rPr>
              <a:t>Relationship building &amp; Communication </a:t>
            </a:r>
          </a:p>
          <a:p>
            <a:pPr marL="285750" lvl="0" indent="-285750">
              <a:buFont typeface="Arial"/>
              <a:buChar char="•"/>
            </a:pPr>
            <a:r>
              <a:rPr lang="en-US" sz="1200" dirty="0">
                <a:solidFill>
                  <a:srgbClr val="011942"/>
                </a:solidFill>
                <a:latin typeface="Open Sans"/>
                <a:cs typeface="Open Sans"/>
              </a:rPr>
              <a:t>Co-learning</a:t>
            </a:r>
          </a:p>
          <a:p>
            <a:pPr marL="285750" indent="-285750">
              <a:buFont typeface="Arial"/>
              <a:buChar char="•"/>
            </a:pPr>
            <a:r>
              <a:rPr lang="en-US" sz="1200" dirty="0">
                <a:solidFill>
                  <a:srgbClr val="011942"/>
                </a:solidFill>
                <a:latin typeface="Open Sans"/>
                <a:cs typeface="Open Sans"/>
              </a:rPr>
              <a:t>Integrated processes.</a:t>
            </a:r>
            <a:endParaRPr lang="en-CA" sz="1200" dirty="0">
              <a:solidFill>
                <a:srgbClr val="011942"/>
              </a:solidFill>
              <a:latin typeface="Open Sans"/>
              <a:cs typeface="Open Sans"/>
            </a:endParaRPr>
          </a:p>
          <a:p>
            <a:pPr marL="285750" lvl="0" indent="-285750">
              <a:buFont typeface="Arial"/>
              <a:buChar char="•"/>
            </a:pPr>
            <a:endParaRPr lang="en-CA" sz="1200" dirty="0">
              <a:solidFill>
                <a:srgbClr val="011942"/>
              </a:solidFill>
              <a:latin typeface="Open Sans"/>
              <a:cs typeface="Open Sans"/>
            </a:endParaRPr>
          </a:p>
        </p:txBody>
      </p:sp>
      <p:sp>
        <p:nvSpPr>
          <p:cNvPr id="6" name="TextBox 5"/>
          <p:cNvSpPr txBox="1"/>
          <p:nvPr/>
        </p:nvSpPr>
        <p:spPr>
          <a:xfrm>
            <a:off x="1686560" y="1749602"/>
            <a:ext cx="2123440" cy="485598"/>
          </a:xfrm>
          <a:prstGeom prst="rect">
            <a:avLst/>
          </a:prstGeom>
          <a:noFill/>
        </p:spPr>
        <p:txBody>
          <a:bodyPr wrap="square" rtlCol="0">
            <a:spAutoFit/>
          </a:bodyPr>
          <a:lstStyle/>
          <a:p>
            <a:pPr marL="285750" lvl="0" indent="-285750">
              <a:buFont typeface="Arial"/>
              <a:buChar char="•"/>
            </a:pPr>
            <a:r>
              <a:rPr lang="en-US" sz="1200" dirty="0">
                <a:solidFill>
                  <a:srgbClr val="011942"/>
                </a:solidFill>
                <a:latin typeface="Open Sans"/>
                <a:cs typeface="Open Sans"/>
              </a:rPr>
              <a:t>Hard to take.</a:t>
            </a:r>
          </a:p>
          <a:p>
            <a:pPr marL="285750" lvl="0" indent="-285750">
              <a:buFont typeface="Arial"/>
              <a:buChar char="•"/>
            </a:pPr>
            <a:r>
              <a:rPr lang="en-US" sz="1200" dirty="0">
                <a:solidFill>
                  <a:srgbClr val="011942"/>
                </a:solidFill>
                <a:latin typeface="Open Sans"/>
                <a:cs typeface="Open Sans"/>
              </a:rPr>
              <a:t>Hard to give.</a:t>
            </a:r>
          </a:p>
          <a:p>
            <a:pPr marL="285750" lvl="0" indent="-285750">
              <a:buFont typeface="Arial"/>
              <a:buChar char="•"/>
            </a:pPr>
            <a:r>
              <a:rPr lang="en-US" sz="1200" dirty="0">
                <a:solidFill>
                  <a:srgbClr val="011942"/>
                </a:solidFill>
                <a:latin typeface="Open Sans"/>
                <a:cs typeface="Open Sans"/>
              </a:rPr>
              <a:t>Can be misunderstood.</a:t>
            </a:r>
            <a:endParaRPr lang="en-CA" sz="1200" dirty="0">
              <a:solidFill>
                <a:srgbClr val="011942"/>
              </a:solidFill>
              <a:latin typeface="Open Sans"/>
              <a:cs typeface="Open Sans"/>
            </a:endParaRPr>
          </a:p>
        </p:txBody>
      </p:sp>
      <p:sp>
        <p:nvSpPr>
          <p:cNvPr id="7" name="TextBox 6"/>
          <p:cNvSpPr txBox="1"/>
          <p:nvPr/>
        </p:nvSpPr>
        <p:spPr>
          <a:xfrm>
            <a:off x="1686560" y="1377538"/>
            <a:ext cx="995680" cy="276999"/>
          </a:xfrm>
          <a:prstGeom prst="rect">
            <a:avLst/>
          </a:prstGeom>
          <a:noFill/>
        </p:spPr>
        <p:txBody>
          <a:bodyPr wrap="square" rtlCol="0">
            <a:spAutoFit/>
          </a:bodyPr>
          <a:lstStyle/>
          <a:p>
            <a:pPr lvl="0"/>
            <a:r>
              <a:rPr lang="en-US" sz="1200" dirty="0">
                <a:solidFill>
                  <a:srgbClr val="011942"/>
                </a:solidFill>
                <a:latin typeface="Open Sans"/>
                <a:cs typeface="Open Sans"/>
              </a:rPr>
              <a:t>HURDLES</a:t>
            </a:r>
            <a:endParaRPr lang="en-CA" sz="1200" dirty="0">
              <a:solidFill>
                <a:srgbClr val="011942"/>
              </a:solidFill>
              <a:latin typeface="Open Sans"/>
              <a:cs typeface="Open Sans"/>
            </a:endParaRPr>
          </a:p>
        </p:txBody>
      </p:sp>
      <p:sp>
        <p:nvSpPr>
          <p:cNvPr id="8" name="TextBox 7"/>
          <p:cNvSpPr txBox="1"/>
          <p:nvPr/>
        </p:nvSpPr>
        <p:spPr>
          <a:xfrm>
            <a:off x="3232393" y="3208045"/>
            <a:ext cx="2502386" cy="830997"/>
          </a:xfrm>
          <a:prstGeom prst="rect">
            <a:avLst/>
          </a:prstGeom>
          <a:noFill/>
        </p:spPr>
        <p:txBody>
          <a:bodyPr wrap="square" rtlCol="0">
            <a:spAutoFit/>
          </a:bodyPr>
          <a:lstStyle/>
          <a:p>
            <a:pPr marL="285750" lvl="0" indent="-285750">
              <a:buFont typeface="Arial"/>
              <a:buChar char="•"/>
            </a:pPr>
            <a:r>
              <a:rPr lang="en-US" sz="1200" dirty="0">
                <a:solidFill>
                  <a:schemeClr val="accent6">
                    <a:lumMod val="75000"/>
                  </a:schemeClr>
                </a:solidFill>
                <a:latin typeface="Open Sans"/>
                <a:cs typeface="Open Sans"/>
              </a:rPr>
              <a:t>Feedback requires trust.</a:t>
            </a:r>
          </a:p>
          <a:p>
            <a:pPr marL="285750" lvl="0" indent="-285750">
              <a:buFont typeface="Arial"/>
              <a:buChar char="•"/>
            </a:pPr>
            <a:r>
              <a:rPr lang="en-US" sz="1200" dirty="0">
                <a:solidFill>
                  <a:schemeClr val="accent6">
                    <a:lumMod val="75000"/>
                  </a:schemeClr>
                </a:solidFill>
                <a:latin typeface="Open Sans"/>
                <a:cs typeface="Open Sans"/>
              </a:rPr>
              <a:t>Data, but not data alone.</a:t>
            </a:r>
          </a:p>
          <a:p>
            <a:pPr marL="285750" lvl="0" indent="-285750">
              <a:buFont typeface="Arial"/>
              <a:buChar char="•"/>
            </a:pPr>
            <a:r>
              <a:rPr lang="en-US" sz="1200" dirty="0">
                <a:solidFill>
                  <a:schemeClr val="accent6">
                    <a:lumMod val="75000"/>
                  </a:schemeClr>
                </a:solidFill>
                <a:latin typeface="Open Sans"/>
                <a:cs typeface="Open Sans"/>
              </a:rPr>
              <a:t>Poor feedback can have a negative impact.</a:t>
            </a:r>
            <a:endParaRPr lang="en-CA" sz="1200" dirty="0">
              <a:solidFill>
                <a:schemeClr val="accent6">
                  <a:lumMod val="75000"/>
                </a:schemeClr>
              </a:solidFill>
              <a:latin typeface="Open Sans"/>
              <a:cs typeface="Open Sans"/>
            </a:endParaRPr>
          </a:p>
        </p:txBody>
      </p:sp>
      <p:sp>
        <p:nvSpPr>
          <p:cNvPr id="9" name="TextBox 8"/>
          <p:cNvSpPr txBox="1"/>
          <p:nvPr/>
        </p:nvSpPr>
        <p:spPr>
          <a:xfrm>
            <a:off x="3326859" y="2868081"/>
            <a:ext cx="721360" cy="276999"/>
          </a:xfrm>
          <a:prstGeom prst="rect">
            <a:avLst/>
          </a:prstGeom>
          <a:noFill/>
        </p:spPr>
        <p:txBody>
          <a:bodyPr wrap="square" rtlCol="0">
            <a:spAutoFit/>
          </a:bodyPr>
          <a:lstStyle/>
          <a:p>
            <a:pPr lvl="0"/>
            <a:r>
              <a:rPr lang="en-US" sz="1200" dirty="0">
                <a:solidFill>
                  <a:srgbClr val="011942"/>
                </a:solidFill>
                <a:latin typeface="Open Sans"/>
                <a:cs typeface="Open Sans"/>
              </a:rPr>
              <a:t>WHAT</a:t>
            </a:r>
            <a:endParaRPr lang="en-CA" sz="1200" dirty="0">
              <a:solidFill>
                <a:srgbClr val="011942"/>
              </a:solidFill>
              <a:latin typeface="Open Sans"/>
              <a:cs typeface="Open Sans"/>
            </a:endParaRPr>
          </a:p>
        </p:txBody>
      </p:sp>
      <p:sp>
        <p:nvSpPr>
          <p:cNvPr id="11" name="TextBox 10"/>
          <p:cNvSpPr txBox="1"/>
          <p:nvPr/>
        </p:nvSpPr>
        <p:spPr>
          <a:xfrm>
            <a:off x="6020340" y="3227394"/>
            <a:ext cx="2514059" cy="830997"/>
          </a:xfrm>
          <a:prstGeom prst="rect">
            <a:avLst/>
          </a:prstGeom>
          <a:noFill/>
        </p:spPr>
        <p:txBody>
          <a:bodyPr wrap="square" rtlCol="0">
            <a:spAutoFit/>
          </a:bodyPr>
          <a:lstStyle/>
          <a:p>
            <a:pPr marL="285750" lvl="0" indent="-285750">
              <a:buFont typeface="Arial"/>
              <a:buChar char="•"/>
            </a:pPr>
            <a:r>
              <a:rPr lang="en-US" sz="1200" dirty="0">
                <a:solidFill>
                  <a:srgbClr val="011942"/>
                </a:solidFill>
                <a:latin typeface="Open Sans"/>
                <a:cs typeface="Open Sans"/>
              </a:rPr>
              <a:t>Feedback requires trust.</a:t>
            </a:r>
          </a:p>
          <a:p>
            <a:pPr marL="285750" lvl="0" indent="-285750">
              <a:buFont typeface="Arial"/>
              <a:buChar char="•"/>
            </a:pPr>
            <a:r>
              <a:rPr lang="en-US" sz="1200" dirty="0">
                <a:solidFill>
                  <a:srgbClr val="011942"/>
                </a:solidFill>
                <a:latin typeface="Open Sans"/>
                <a:cs typeface="Open Sans"/>
              </a:rPr>
              <a:t>Data, but not data alone.</a:t>
            </a:r>
          </a:p>
          <a:p>
            <a:pPr marL="285750" lvl="0" indent="-285750">
              <a:buFont typeface="Arial"/>
              <a:buChar char="•"/>
            </a:pPr>
            <a:r>
              <a:rPr lang="en-US" sz="1200" dirty="0">
                <a:solidFill>
                  <a:srgbClr val="011942"/>
                </a:solidFill>
                <a:latin typeface="Open Sans"/>
                <a:cs typeface="Open Sans"/>
              </a:rPr>
              <a:t>Poor feedback can have a negative impact.</a:t>
            </a:r>
            <a:endParaRPr lang="en-CA" sz="1200" dirty="0">
              <a:solidFill>
                <a:srgbClr val="011942"/>
              </a:solidFill>
              <a:latin typeface="Open Sans"/>
              <a:cs typeface="Open Sans"/>
            </a:endParaRPr>
          </a:p>
        </p:txBody>
      </p:sp>
      <p:sp>
        <p:nvSpPr>
          <p:cNvPr id="12" name="TextBox 11"/>
          <p:cNvSpPr txBox="1"/>
          <p:nvPr/>
        </p:nvSpPr>
        <p:spPr>
          <a:xfrm>
            <a:off x="6020340" y="2871395"/>
            <a:ext cx="860031" cy="276999"/>
          </a:xfrm>
          <a:prstGeom prst="rect">
            <a:avLst/>
          </a:prstGeom>
          <a:noFill/>
        </p:spPr>
        <p:txBody>
          <a:bodyPr wrap="square" rtlCol="0">
            <a:spAutoFit/>
          </a:bodyPr>
          <a:lstStyle/>
          <a:p>
            <a:pPr lvl="0"/>
            <a:r>
              <a:rPr lang="en-US" sz="1200" dirty="0">
                <a:solidFill>
                  <a:srgbClr val="011942"/>
                </a:solidFill>
                <a:latin typeface="Open Sans"/>
                <a:cs typeface="Open Sans"/>
              </a:rPr>
              <a:t>HOW </a:t>
            </a:r>
            <a:endParaRPr lang="en-CA" sz="1200" dirty="0">
              <a:solidFill>
                <a:srgbClr val="011942"/>
              </a:solidFill>
              <a:latin typeface="Open Sans"/>
              <a:cs typeface="Open Sans"/>
            </a:endParaRPr>
          </a:p>
        </p:txBody>
      </p:sp>
      <p:sp>
        <p:nvSpPr>
          <p:cNvPr id="13" name="TextBox 12"/>
          <p:cNvSpPr txBox="1"/>
          <p:nvPr/>
        </p:nvSpPr>
        <p:spPr>
          <a:xfrm>
            <a:off x="4703538" y="1377538"/>
            <a:ext cx="3109502" cy="276999"/>
          </a:xfrm>
          <a:prstGeom prst="rect">
            <a:avLst/>
          </a:prstGeom>
          <a:noFill/>
        </p:spPr>
        <p:txBody>
          <a:bodyPr wrap="square" rtlCol="0">
            <a:spAutoFit/>
          </a:bodyPr>
          <a:lstStyle/>
          <a:p>
            <a:pPr lvl="0"/>
            <a:r>
              <a:rPr lang="en-US" sz="1200" dirty="0">
                <a:solidFill>
                  <a:srgbClr val="011942"/>
                </a:solidFill>
                <a:latin typeface="Open Sans"/>
                <a:cs typeface="Open Sans"/>
              </a:rPr>
              <a:t>BUILDING CULTURE TOGETHER</a:t>
            </a:r>
            <a:endParaRPr lang="en-CA" sz="1200" dirty="0">
              <a:solidFill>
                <a:srgbClr val="011942"/>
              </a:solidFill>
              <a:latin typeface="Open Sans"/>
              <a:cs typeface="Open Sans"/>
            </a:endParaRPr>
          </a:p>
        </p:txBody>
      </p:sp>
      <p:sp>
        <p:nvSpPr>
          <p:cNvPr id="14" name="TextBox 13"/>
          <p:cNvSpPr txBox="1"/>
          <p:nvPr/>
        </p:nvSpPr>
        <p:spPr>
          <a:xfrm>
            <a:off x="690880" y="3227394"/>
            <a:ext cx="2296160" cy="1015663"/>
          </a:xfrm>
          <a:prstGeom prst="rect">
            <a:avLst/>
          </a:prstGeom>
          <a:noFill/>
        </p:spPr>
        <p:txBody>
          <a:bodyPr wrap="square" rtlCol="0">
            <a:spAutoFit/>
          </a:bodyPr>
          <a:lstStyle/>
          <a:p>
            <a:pPr marL="285750" lvl="0" indent="-285750">
              <a:buFont typeface="Arial"/>
              <a:buChar char="•"/>
            </a:pPr>
            <a:r>
              <a:rPr lang="en-US" sz="1200" dirty="0">
                <a:solidFill>
                  <a:srgbClr val="011942"/>
                </a:solidFill>
                <a:latin typeface="Open Sans"/>
                <a:cs typeface="Open Sans"/>
              </a:rPr>
              <a:t>For reassurance.</a:t>
            </a:r>
          </a:p>
          <a:p>
            <a:pPr marL="285750" lvl="0" indent="-285750">
              <a:buFont typeface="Arial"/>
              <a:buChar char="•"/>
            </a:pPr>
            <a:r>
              <a:rPr lang="en-US" sz="1200" dirty="0">
                <a:solidFill>
                  <a:srgbClr val="011942"/>
                </a:solidFill>
                <a:latin typeface="Open Sans"/>
                <a:cs typeface="Open Sans"/>
              </a:rPr>
              <a:t>For comparison or benchmarking.</a:t>
            </a:r>
          </a:p>
          <a:p>
            <a:pPr marL="285750" lvl="0" indent="-285750">
              <a:buFont typeface="Arial"/>
              <a:buChar char="•"/>
            </a:pPr>
            <a:r>
              <a:rPr lang="en-US" sz="1200" dirty="0">
                <a:solidFill>
                  <a:srgbClr val="011942"/>
                </a:solidFill>
                <a:latin typeface="Open Sans"/>
                <a:cs typeface="Open Sans"/>
              </a:rPr>
              <a:t>For focused performance improvement.</a:t>
            </a:r>
            <a:endParaRPr lang="en-CA" sz="1200" dirty="0">
              <a:solidFill>
                <a:srgbClr val="011942"/>
              </a:solidFill>
              <a:latin typeface="Open Sans"/>
              <a:cs typeface="Open Sans"/>
            </a:endParaRPr>
          </a:p>
        </p:txBody>
      </p:sp>
      <p:sp>
        <p:nvSpPr>
          <p:cNvPr id="15" name="TextBox 14"/>
          <p:cNvSpPr txBox="1"/>
          <p:nvPr/>
        </p:nvSpPr>
        <p:spPr>
          <a:xfrm>
            <a:off x="690880" y="2871395"/>
            <a:ext cx="698190" cy="276999"/>
          </a:xfrm>
          <a:prstGeom prst="rect">
            <a:avLst/>
          </a:prstGeom>
          <a:noFill/>
        </p:spPr>
        <p:txBody>
          <a:bodyPr wrap="square" rtlCol="0">
            <a:spAutoFit/>
          </a:bodyPr>
          <a:lstStyle/>
          <a:p>
            <a:pPr lvl="0"/>
            <a:r>
              <a:rPr lang="en-US" sz="1200" dirty="0">
                <a:solidFill>
                  <a:srgbClr val="011942"/>
                </a:solidFill>
                <a:latin typeface="Open Sans"/>
                <a:cs typeface="Open Sans"/>
              </a:rPr>
              <a:t>TYPES</a:t>
            </a:r>
            <a:endParaRPr lang="en-CA" sz="1200" dirty="0">
              <a:solidFill>
                <a:srgbClr val="011942"/>
              </a:solidFill>
              <a:latin typeface="Open Sans"/>
              <a:cs typeface="Open Sans"/>
            </a:endParaRPr>
          </a:p>
        </p:txBody>
      </p:sp>
    </p:spTree>
    <p:extLst>
      <p:ext uri="{BB962C8B-B14F-4D97-AF65-F5344CB8AC3E}">
        <p14:creationId xmlns:p14="http://schemas.microsoft.com/office/powerpoint/2010/main" val="26831951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oronto-73565_1920.jpg"/>
          <p:cNvPicPr>
            <a:picLocks noChangeAspect="1"/>
          </p:cNvPicPr>
          <p:nvPr/>
        </p:nvPicPr>
        <p:blipFill rotWithShape="1">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t="5702" b="9924"/>
          <a:stretch/>
        </p:blipFill>
        <p:spPr>
          <a:xfrm>
            <a:off x="0" y="-1"/>
            <a:ext cx="9144000" cy="5143501"/>
          </a:xfrm>
          <a:prstGeom prst="rect">
            <a:avLst/>
          </a:prstGeom>
        </p:spPr>
      </p:pic>
      <p:sp>
        <p:nvSpPr>
          <p:cNvPr id="3" name="Rectangle 2"/>
          <p:cNvSpPr/>
          <p:nvPr/>
        </p:nvSpPr>
        <p:spPr>
          <a:xfrm>
            <a:off x="0" y="0"/>
            <a:ext cx="9144000" cy="5143500"/>
          </a:xfrm>
          <a:prstGeom prst="rect">
            <a:avLst/>
          </a:prstGeom>
          <a:solidFill>
            <a:srgbClr val="011942">
              <a:alpha val="48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p:cNvSpPr/>
          <p:nvPr/>
        </p:nvSpPr>
        <p:spPr>
          <a:xfrm>
            <a:off x="1925053" y="0"/>
            <a:ext cx="5400842" cy="5143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itle 1"/>
          <p:cNvSpPr txBox="1">
            <a:spLocks/>
          </p:cNvSpPr>
          <p:nvPr/>
        </p:nvSpPr>
        <p:spPr>
          <a:xfrm>
            <a:off x="2112212" y="1296736"/>
            <a:ext cx="5106736" cy="3449053"/>
          </a:xfrm>
          <a:prstGeom prst="rect">
            <a:avLst/>
          </a:prstGeom>
        </p:spPr>
        <p:txBody>
          <a:bodyPr>
            <a:normAutofit fontScale="97500"/>
          </a:bodyPr>
          <a:lstStyle>
            <a:lvl1pPr algn="ctr" defTabSz="457181" rtl="0" eaLnBrk="1" latinLnBrk="0" hangingPunct="1">
              <a:spcBef>
                <a:spcPct val="0"/>
              </a:spcBef>
              <a:buNone/>
              <a:defRPr sz="4400" kern="1200">
                <a:solidFill>
                  <a:schemeClr val="tx1"/>
                </a:solidFill>
                <a:latin typeface="+mj-lt"/>
                <a:ea typeface="+mj-ea"/>
                <a:cs typeface="+mj-cs"/>
              </a:defRPr>
            </a:lvl1pPr>
          </a:lstStyle>
          <a:p>
            <a:pPr algn="l"/>
            <a:r>
              <a:rPr lang="en-US" sz="1800" dirty="0">
                <a:solidFill>
                  <a:srgbClr val="011942"/>
                </a:solidFill>
                <a:latin typeface="Open Sans"/>
                <a:cs typeface="Open Sans"/>
              </a:rPr>
              <a:t>As a Resident, I receive compliments or generic feedback. I’m told to keep doing what I am doing, ‘terrific to work with,’ ‘read more around cases,’ etc. While nice to hear, how do I reach the next level?</a:t>
            </a:r>
            <a:endParaRPr lang="en-US" sz="1800" dirty="0">
              <a:solidFill>
                <a:srgbClr val="011942"/>
              </a:solidFill>
              <a:effectLst/>
              <a:latin typeface="Open Sans"/>
              <a:cs typeface="Open Sans"/>
            </a:endParaRPr>
          </a:p>
        </p:txBody>
      </p:sp>
      <p:sp>
        <p:nvSpPr>
          <p:cNvPr id="8" name="Title 1"/>
          <p:cNvSpPr txBox="1">
            <a:spLocks/>
          </p:cNvSpPr>
          <p:nvPr/>
        </p:nvSpPr>
        <p:spPr>
          <a:xfrm>
            <a:off x="2112212" y="246736"/>
            <a:ext cx="4876882" cy="782631"/>
          </a:xfrm>
          <a:prstGeom prst="rect">
            <a:avLst/>
          </a:prstGeom>
        </p:spPr>
        <p:txBody>
          <a:bodyPr>
            <a:noAutofit/>
          </a:bodyPr>
          <a:lstStyle>
            <a:lvl1pPr algn="ctr" defTabSz="457181" rtl="0" eaLnBrk="1" latinLnBrk="0" hangingPunct="1">
              <a:spcBef>
                <a:spcPct val="0"/>
              </a:spcBef>
              <a:buNone/>
              <a:defRPr sz="4400" kern="1200">
                <a:solidFill>
                  <a:schemeClr val="tx1"/>
                </a:solidFill>
                <a:latin typeface="+mj-lt"/>
                <a:ea typeface="+mj-ea"/>
                <a:cs typeface="+mj-cs"/>
              </a:defRPr>
            </a:lvl1pPr>
          </a:lstStyle>
          <a:p>
            <a:pPr algn="l"/>
            <a:r>
              <a:rPr lang="en-US" sz="4000" b="1" dirty="0">
                <a:solidFill>
                  <a:srgbClr val="011942"/>
                </a:solidFill>
                <a:latin typeface="Open Sans"/>
                <a:cs typeface="Open Sans"/>
              </a:rPr>
              <a:t>Sample Scenario</a:t>
            </a:r>
          </a:p>
        </p:txBody>
      </p:sp>
      <p:cxnSp>
        <p:nvCxnSpPr>
          <p:cNvPr id="9" name="Straight Connector 8"/>
          <p:cNvCxnSpPr/>
          <p:nvPr/>
        </p:nvCxnSpPr>
        <p:spPr>
          <a:xfrm>
            <a:off x="2219156" y="1122945"/>
            <a:ext cx="1458452" cy="0"/>
          </a:xfrm>
          <a:prstGeom prst="line">
            <a:avLst/>
          </a:prstGeom>
          <a:ln w="57150" cmpd="sng">
            <a:solidFill>
              <a:srgbClr val="E78B26"/>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6386355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oronto-73565_1920.jpg"/>
          <p:cNvPicPr>
            <a:picLocks noChangeAspect="1"/>
          </p:cNvPicPr>
          <p:nvPr/>
        </p:nvPicPr>
        <p:blipFill rotWithShape="1">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t="5702" b="9924"/>
          <a:stretch/>
        </p:blipFill>
        <p:spPr>
          <a:xfrm>
            <a:off x="0" y="-1"/>
            <a:ext cx="9144000" cy="5143501"/>
          </a:xfrm>
          <a:prstGeom prst="rect">
            <a:avLst/>
          </a:prstGeom>
        </p:spPr>
      </p:pic>
      <p:sp>
        <p:nvSpPr>
          <p:cNvPr id="3" name="Rectangle 2"/>
          <p:cNvSpPr/>
          <p:nvPr/>
        </p:nvSpPr>
        <p:spPr>
          <a:xfrm>
            <a:off x="0" y="0"/>
            <a:ext cx="9144000" cy="5143500"/>
          </a:xfrm>
          <a:prstGeom prst="rect">
            <a:avLst/>
          </a:prstGeom>
          <a:solidFill>
            <a:srgbClr val="011942">
              <a:alpha val="48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p:cNvSpPr/>
          <p:nvPr/>
        </p:nvSpPr>
        <p:spPr>
          <a:xfrm>
            <a:off x="1925053" y="0"/>
            <a:ext cx="5400842" cy="5143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itle 1"/>
          <p:cNvSpPr txBox="1">
            <a:spLocks/>
          </p:cNvSpPr>
          <p:nvPr/>
        </p:nvSpPr>
        <p:spPr>
          <a:xfrm>
            <a:off x="2112212" y="1296736"/>
            <a:ext cx="5106736" cy="3449053"/>
          </a:xfrm>
          <a:prstGeom prst="rect">
            <a:avLst/>
          </a:prstGeom>
        </p:spPr>
        <p:txBody>
          <a:bodyPr>
            <a:normAutofit fontScale="97500"/>
          </a:bodyPr>
          <a:lstStyle>
            <a:lvl1pPr algn="ctr" defTabSz="457181" rtl="0" eaLnBrk="1" latinLnBrk="0" hangingPunct="1">
              <a:spcBef>
                <a:spcPct val="0"/>
              </a:spcBef>
              <a:buNone/>
              <a:defRPr sz="4400" kern="1200">
                <a:solidFill>
                  <a:schemeClr val="tx1"/>
                </a:solidFill>
                <a:latin typeface="+mj-lt"/>
                <a:ea typeface="+mj-ea"/>
                <a:cs typeface="+mj-cs"/>
              </a:defRPr>
            </a:lvl1pPr>
          </a:lstStyle>
          <a:p>
            <a:pPr algn="l"/>
            <a:r>
              <a:rPr lang="en-CA" sz="1800" dirty="0">
                <a:solidFill>
                  <a:srgbClr val="011942"/>
                </a:solidFill>
                <a:latin typeface="Open Sans"/>
                <a:cs typeface="Open Sans"/>
              </a:rPr>
              <a:t>Someone whose confidence seems fragile – you want to try to bolster them up and fear that giving feedback may make them feel more insecure. At times, we feel like we may be being too gentle or too firm. How do we adjust the feedback to match the style that will resonate best with the trainee? How do we identify what form of feedback or coaching delivery will work best for the individual? </a:t>
            </a:r>
            <a:endParaRPr lang="en-US" sz="1800" dirty="0">
              <a:solidFill>
                <a:srgbClr val="011942"/>
              </a:solidFill>
              <a:effectLst/>
              <a:latin typeface="Open Sans"/>
              <a:cs typeface="Open Sans"/>
            </a:endParaRPr>
          </a:p>
        </p:txBody>
      </p:sp>
      <p:sp>
        <p:nvSpPr>
          <p:cNvPr id="8" name="Title 1"/>
          <p:cNvSpPr txBox="1">
            <a:spLocks/>
          </p:cNvSpPr>
          <p:nvPr/>
        </p:nvSpPr>
        <p:spPr>
          <a:xfrm>
            <a:off x="2112212" y="246736"/>
            <a:ext cx="4876882" cy="782631"/>
          </a:xfrm>
          <a:prstGeom prst="rect">
            <a:avLst/>
          </a:prstGeom>
        </p:spPr>
        <p:txBody>
          <a:bodyPr>
            <a:noAutofit/>
          </a:bodyPr>
          <a:lstStyle>
            <a:lvl1pPr algn="ctr" defTabSz="457181" rtl="0" eaLnBrk="1" latinLnBrk="0" hangingPunct="1">
              <a:spcBef>
                <a:spcPct val="0"/>
              </a:spcBef>
              <a:buNone/>
              <a:defRPr sz="4400" kern="1200">
                <a:solidFill>
                  <a:schemeClr val="tx1"/>
                </a:solidFill>
                <a:latin typeface="+mj-lt"/>
                <a:ea typeface="+mj-ea"/>
                <a:cs typeface="+mj-cs"/>
              </a:defRPr>
            </a:lvl1pPr>
          </a:lstStyle>
          <a:p>
            <a:pPr algn="l"/>
            <a:r>
              <a:rPr lang="en-US" sz="4000" b="1" dirty="0">
                <a:solidFill>
                  <a:srgbClr val="011942"/>
                </a:solidFill>
                <a:latin typeface="Open Sans"/>
                <a:cs typeface="Open Sans"/>
              </a:rPr>
              <a:t>Sample Scenario</a:t>
            </a:r>
          </a:p>
        </p:txBody>
      </p:sp>
      <p:cxnSp>
        <p:nvCxnSpPr>
          <p:cNvPr id="9" name="Straight Connector 8"/>
          <p:cNvCxnSpPr/>
          <p:nvPr/>
        </p:nvCxnSpPr>
        <p:spPr>
          <a:xfrm>
            <a:off x="2219156" y="1122945"/>
            <a:ext cx="1458452" cy="0"/>
          </a:xfrm>
          <a:prstGeom prst="line">
            <a:avLst/>
          </a:prstGeom>
          <a:ln w="57150" cmpd="sng">
            <a:solidFill>
              <a:srgbClr val="E78B26"/>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6386355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oronto-73565_1920.jpg"/>
          <p:cNvPicPr>
            <a:picLocks noChangeAspect="1"/>
          </p:cNvPicPr>
          <p:nvPr/>
        </p:nvPicPr>
        <p:blipFill rotWithShape="1">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t="5702" b="9924"/>
          <a:stretch/>
        </p:blipFill>
        <p:spPr>
          <a:xfrm>
            <a:off x="0" y="-1"/>
            <a:ext cx="9144000" cy="5143501"/>
          </a:xfrm>
          <a:prstGeom prst="rect">
            <a:avLst/>
          </a:prstGeom>
        </p:spPr>
      </p:pic>
      <p:sp>
        <p:nvSpPr>
          <p:cNvPr id="3" name="Rectangle 2"/>
          <p:cNvSpPr/>
          <p:nvPr/>
        </p:nvSpPr>
        <p:spPr>
          <a:xfrm>
            <a:off x="0" y="0"/>
            <a:ext cx="9144000" cy="5143500"/>
          </a:xfrm>
          <a:prstGeom prst="rect">
            <a:avLst/>
          </a:prstGeom>
          <a:solidFill>
            <a:srgbClr val="011942">
              <a:alpha val="48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p:cNvSpPr/>
          <p:nvPr/>
        </p:nvSpPr>
        <p:spPr>
          <a:xfrm>
            <a:off x="1925053" y="0"/>
            <a:ext cx="5400842" cy="5143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itle 1"/>
          <p:cNvSpPr txBox="1">
            <a:spLocks/>
          </p:cNvSpPr>
          <p:nvPr/>
        </p:nvSpPr>
        <p:spPr>
          <a:xfrm>
            <a:off x="2112212" y="1296736"/>
            <a:ext cx="5106736" cy="3449053"/>
          </a:xfrm>
          <a:prstGeom prst="rect">
            <a:avLst/>
          </a:prstGeom>
        </p:spPr>
        <p:txBody>
          <a:bodyPr>
            <a:noAutofit/>
          </a:bodyPr>
          <a:lstStyle>
            <a:lvl1pPr algn="ctr" defTabSz="457181" rtl="0" eaLnBrk="1" latinLnBrk="0" hangingPunct="1">
              <a:spcBef>
                <a:spcPct val="0"/>
              </a:spcBef>
              <a:buNone/>
              <a:defRPr sz="4400" kern="1200">
                <a:solidFill>
                  <a:schemeClr val="tx1"/>
                </a:solidFill>
                <a:latin typeface="+mj-lt"/>
                <a:ea typeface="+mj-ea"/>
                <a:cs typeface="+mj-cs"/>
              </a:defRPr>
            </a:lvl1pPr>
          </a:lstStyle>
          <a:p>
            <a:pPr algn="l"/>
            <a:r>
              <a:rPr lang="en-US" sz="1800" dirty="0">
                <a:solidFill>
                  <a:srgbClr val="011942"/>
                </a:solidFill>
                <a:latin typeface="Open Sans"/>
                <a:cs typeface="Open Sans"/>
              </a:rPr>
              <a:t>A Resident raised concerns about receiving ITERs which were quite good, but did not reflect the discussion the Faculty had with the Resident in person. Their scores were very good, but despite the Resident knowing there was robust feedback from Faculty sometimes there are absolutely no comments written on the ITER at all, and residents are consistently letting us know that the comments are the most important part of the form for them to grow, not just the numbers.</a:t>
            </a:r>
            <a:endParaRPr lang="en-US" sz="1800" dirty="0">
              <a:solidFill>
                <a:srgbClr val="011942"/>
              </a:solidFill>
              <a:effectLst/>
              <a:latin typeface="Open Sans"/>
              <a:cs typeface="Open Sans"/>
            </a:endParaRPr>
          </a:p>
        </p:txBody>
      </p:sp>
      <p:sp>
        <p:nvSpPr>
          <p:cNvPr id="8" name="Title 1"/>
          <p:cNvSpPr txBox="1">
            <a:spLocks/>
          </p:cNvSpPr>
          <p:nvPr/>
        </p:nvSpPr>
        <p:spPr>
          <a:xfrm>
            <a:off x="2112212" y="246736"/>
            <a:ext cx="4876882" cy="782631"/>
          </a:xfrm>
          <a:prstGeom prst="rect">
            <a:avLst/>
          </a:prstGeom>
        </p:spPr>
        <p:txBody>
          <a:bodyPr>
            <a:noAutofit/>
          </a:bodyPr>
          <a:lstStyle>
            <a:lvl1pPr algn="ctr" defTabSz="457181" rtl="0" eaLnBrk="1" latinLnBrk="0" hangingPunct="1">
              <a:spcBef>
                <a:spcPct val="0"/>
              </a:spcBef>
              <a:buNone/>
              <a:defRPr sz="4400" kern="1200">
                <a:solidFill>
                  <a:schemeClr val="tx1"/>
                </a:solidFill>
                <a:latin typeface="+mj-lt"/>
                <a:ea typeface="+mj-ea"/>
                <a:cs typeface="+mj-cs"/>
              </a:defRPr>
            </a:lvl1pPr>
          </a:lstStyle>
          <a:p>
            <a:pPr algn="l"/>
            <a:r>
              <a:rPr lang="en-US" sz="4000" b="1" dirty="0">
                <a:solidFill>
                  <a:srgbClr val="011942"/>
                </a:solidFill>
                <a:latin typeface="Open Sans"/>
                <a:cs typeface="Open Sans"/>
              </a:rPr>
              <a:t>Sample Scenario</a:t>
            </a:r>
          </a:p>
        </p:txBody>
      </p:sp>
      <p:cxnSp>
        <p:nvCxnSpPr>
          <p:cNvPr id="9" name="Straight Connector 8"/>
          <p:cNvCxnSpPr/>
          <p:nvPr/>
        </p:nvCxnSpPr>
        <p:spPr>
          <a:xfrm>
            <a:off x="2219156" y="1122945"/>
            <a:ext cx="1458452" cy="0"/>
          </a:xfrm>
          <a:prstGeom prst="line">
            <a:avLst/>
          </a:prstGeom>
          <a:ln w="57150" cmpd="sng">
            <a:solidFill>
              <a:srgbClr val="E78B26"/>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6386355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oronto-73565_1920.jpg"/>
          <p:cNvPicPr>
            <a:picLocks noChangeAspect="1"/>
          </p:cNvPicPr>
          <p:nvPr/>
        </p:nvPicPr>
        <p:blipFill rotWithShape="1">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t="5702" b="9924"/>
          <a:stretch/>
        </p:blipFill>
        <p:spPr>
          <a:xfrm>
            <a:off x="0" y="-1"/>
            <a:ext cx="9144000" cy="5143501"/>
          </a:xfrm>
          <a:prstGeom prst="rect">
            <a:avLst/>
          </a:prstGeom>
        </p:spPr>
      </p:pic>
      <p:sp>
        <p:nvSpPr>
          <p:cNvPr id="3" name="Rectangle 2"/>
          <p:cNvSpPr/>
          <p:nvPr/>
        </p:nvSpPr>
        <p:spPr>
          <a:xfrm>
            <a:off x="0" y="0"/>
            <a:ext cx="9144000" cy="5143500"/>
          </a:xfrm>
          <a:prstGeom prst="rect">
            <a:avLst/>
          </a:prstGeom>
          <a:solidFill>
            <a:srgbClr val="011942">
              <a:alpha val="48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p:cNvSpPr/>
          <p:nvPr/>
        </p:nvSpPr>
        <p:spPr>
          <a:xfrm>
            <a:off x="1925053" y="0"/>
            <a:ext cx="5400842" cy="5143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itle 1"/>
          <p:cNvSpPr txBox="1">
            <a:spLocks/>
          </p:cNvSpPr>
          <p:nvPr/>
        </p:nvSpPr>
        <p:spPr>
          <a:xfrm>
            <a:off x="2112212" y="1296736"/>
            <a:ext cx="5106736" cy="3449053"/>
          </a:xfrm>
          <a:prstGeom prst="rect">
            <a:avLst/>
          </a:prstGeom>
        </p:spPr>
        <p:txBody>
          <a:bodyPr>
            <a:normAutofit fontScale="97500"/>
          </a:bodyPr>
          <a:lstStyle>
            <a:lvl1pPr algn="ctr" defTabSz="457181" rtl="0" eaLnBrk="1" latinLnBrk="0" hangingPunct="1">
              <a:spcBef>
                <a:spcPct val="0"/>
              </a:spcBef>
              <a:buNone/>
              <a:defRPr sz="4400" kern="1200">
                <a:solidFill>
                  <a:schemeClr val="tx1"/>
                </a:solidFill>
                <a:latin typeface="+mj-lt"/>
                <a:ea typeface="+mj-ea"/>
                <a:cs typeface="+mj-cs"/>
              </a:defRPr>
            </a:lvl1pPr>
          </a:lstStyle>
          <a:p>
            <a:pPr algn="l"/>
            <a:r>
              <a:rPr lang="en-US" sz="1800" dirty="0">
                <a:solidFill>
                  <a:srgbClr val="011942"/>
                </a:solidFill>
                <a:latin typeface="Open Sans"/>
                <a:cs typeface="Open Sans"/>
              </a:rPr>
              <a:t>One challenging feedback/coaching conversation occurred with a Resident who had no insight into his/her weaknesses. When I brought them to his/her attention, he/she was very resistant to the feedback and emphasized that he/she felt he/she was unfairly judged, and the resident actually got fairly emotional. I think it perhaps had a bit to do with my delivery, as well as this Resident’s lack of insight.</a:t>
            </a:r>
            <a:endParaRPr lang="en-US" sz="1800" dirty="0">
              <a:solidFill>
                <a:srgbClr val="011942"/>
              </a:solidFill>
              <a:effectLst/>
              <a:latin typeface="Open Sans"/>
              <a:cs typeface="Open Sans"/>
            </a:endParaRPr>
          </a:p>
        </p:txBody>
      </p:sp>
      <p:sp>
        <p:nvSpPr>
          <p:cNvPr id="8" name="Title 1"/>
          <p:cNvSpPr txBox="1">
            <a:spLocks/>
          </p:cNvSpPr>
          <p:nvPr/>
        </p:nvSpPr>
        <p:spPr>
          <a:xfrm>
            <a:off x="2112212" y="246736"/>
            <a:ext cx="4876882" cy="782631"/>
          </a:xfrm>
          <a:prstGeom prst="rect">
            <a:avLst/>
          </a:prstGeom>
        </p:spPr>
        <p:txBody>
          <a:bodyPr>
            <a:noAutofit/>
          </a:bodyPr>
          <a:lstStyle>
            <a:lvl1pPr algn="ctr" defTabSz="457181" rtl="0" eaLnBrk="1" latinLnBrk="0" hangingPunct="1">
              <a:spcBef>
                <a:spcPct val="0"/>
              </a:spcBef>
              <a:buNone/>
              <a:defRPr sz="4400" kern="1200">
                <a:solidFill>
                  <a:schemeClr val="tx1"/>
                </a:solidFill>
                <a:latin typeface="+mj-lt"/>
                <a:ea typeface="+mj-ea"/>
                <a:cs typeface="+mj-cs"/>
              </a:defRPr>
            </a:lvl1pPr>
          </a:lstStyle>
          <a:p>
            <a:pPr algn="l"/>
            <a:r>
              <a:rPr lang="en-US" sz="4000" b="1" dirty="0">
                <a:solidFill>
                  <a:srgbClr val="011942"/>
                </a:solidFill>
                <a:latin typeface="Open Sans"/>
                <a:cs typeface="Open Sans"/>
              </a:rPr>
              <a:t>Sample Scenario</a:t>
            </a:r>
          </a:p>
        </p:txBody>
      </p:sp>
      <p:cxnSp>
        <p:nvCxnSpPr>
          <p:cNvPr id="9" name="Straight Connector 8"/>
          <p:cNvCxnSpPr/>
          <p:nvPr/>
        </p:nvCxnSpPr>
        <p:spPr>
          <a:xfrm>
            <a:off x="2219156" y="1122945"/>
            <a:ext cx="1458452" cy="0"/>
          </a:xfrm>
          <a:prstGeom prst="line">
            <a:avLst/>
          </a:prstGeom>
          <a:ln w="57150" cmpd="sng">
            <a:solidFill>
              <a:srgbClr val="E78B26"/>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6386355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oronto-73565_1920.jpg"/>
          <p:cNvPicPr>
            <a:picLocks noChangeAspect="1"/>
          </p:cNvPicPr>
          <p:nvPr/>
        </p:nvPicPr>
        <p:blipFill rotWithShape="1">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t="5702" b="9924"/>
          <a:stretch/>
        </p:blipFill>
        <p:spPr>
          <a:xfrm>
            <a:off x="0" y="-1"/>
            <a:ext cx="9144000" cy="5143501"/>
          </a:xfrm>
          <a:prstGeom prst="rect">
            <a:avLst/>
          </a:prstGeom>
        </p:spPr>
      </p:pic>
      <p:sp>
        <p:nvSpPr>
          <p:cNvPr id="3" name="Rectangle 2"/>
          <p:cNvSpPr/>
          <p:nvPr/>
        </p:nvSpPr>
        <p:spPr>
          <a:xfrm>
            <a:off x="0" y="0"/>
            <a:ext cx="9144000" cy="5143500"/>
          </a:xfrm>
          <a:prstGeom prst="rect">
            <a:avLst/>
          </a:prstGeom>
          <a:solidFill>
            <a:srgbClr val="011942">
              <a:alpha val="48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p:cNvSpPr/>
          <p:nvPr/>
        </p:nvSpPr>
        <p:spPr>
          <a:xfrm>
            <a:off x="1925053" y="0"/>
            <a:ext cx="5400842" cy="5143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itle 1"/>
          <p:cNvSpPr txBox="1">
            <a:spLocks/>
          </p:cNvSpPr>
          <p:nvPr/>
        </p:nvSpPr>
        <p:spPr>
          <a:xfrm>
            <a:off x="2112212" y="1296736"/>
            <a:ext cx="5106736" cy="3449053"/>
          </a:xfrm>
          <a:prstGeom prst="rect">
            <a:avLst/>
          </a:prstGeom>
        </p:spPr>
        <p:txBody>
          <a:bodyPr>
            <a:normAutofit fontScale="97500"/>
          </a:bodyPr>
          <a:lstStyle>
            <a:lvl1pPr algn="ctr" defTabSz="457181" rtl="0" eaLnBrk="1" latinLnBrk="0" hangingPunct="1">
              <a:spcBef>
                <a:spcPct val="0"/>
              </a:spcBef>
              <a:buNone/>
              <a:defRPr sz="4400" kern="1200">
                <a:solidFill>
                  <a:schemeClr val="tx1"/>
                </a:solidFill>
                <a:latin typeface="+mj-lt"/>
                <a:ea typeface="+mj-ea"/>
                <a:cs typeface="+mj-cs"/>
              </a:defRPr>
            </a:lvl1pPr>
          </a:lstStyle>
          <a:p>
            <a:pPr algn="l"/>
            <a:r>
              <a:rPr lang="en-US" sz="1800" dirty="0">
                <a:solidFill>
                  <a:srgbClr val="011942"/>
                </a:solidFill>
                <a:latin typeface="Open Sans"/>
                <a:cs typeface="Open Sans"/>
              </a:rPr>
              <a:t>A challenging feedback/coaching scenario was when there was a difficult clinical event</a:t>
            </a:r>
          </a:p>
          <a:p>
            <a:pPr algn="l"/>
            <a:r>
              <a:rPr lang="en-US" sz="1800" dirty="0">
                <a:solidFill>
                  <a:srgbClr val="011942"/>
                </a:solidFill>
                <a:latin typeface="Open Sans"/>
                <a:cs typeface="Open Sans"/>
              </a:rPr>
              <a:t>that wasn’t very well managed and the opportunity for feedback was delayed.</a:t>
            </a:r>
          </a:p>
          <a:p>
            <a:pPr algn="l"/>
            <a:r>
              <a:rPr lang="en-US" sz="1800" dirty="0">
                <a:solidFill>
                  <a:srgbClr val="011942"/>
                </a:solidFill>
                <a:latin typeface="Open Sans"/>
                <a:cs typeface="Open Sans"/>
              </a:rPr>
              <a:t>Returning to discuss the difficult event after a few days made the conversation more</a:t>
            </a:r>
          </a:p>
          <a:p>
            <a:pPr algn="l"/>
            <a:r>
              <a:rPr lang="en-US" sz="1800" dirty="0">
                <a:solidFill>
                  <a:srgbClr val="011942"/>
                </a:solidFill>
                <a:latin typeface="Open Sans"/>
                <a:cs typeface="Open Sans"/>
              </a:rPr>
              <a:t>challenging.</a:t>
            </a:r>
          </a:p>
          <a:p>
            <a:pPr algn="l"/>
            <a:endParaRPr lang="en-US" sz="1800" dirty="0">
              <a:solidFill>
                <a:srgbClr val="011942"/>
              </a:solidFill>
              <a:effectLst/>
              <a:latin typeface="Open Sans"/>
              <a:cs typeface="Open Sans"/>
            </a:endParaRPr>
          </a:p>
        </p:txBody>
      </p:sp>
      <p:sp>
        <p:nvSpPr>
          <p:cNvPr id="8" name="Title 1"/>
          <p:cNvSpPr txBox="1">
            <a:spLocks/>
          </p:cNvSpPr>
          <p:nvPr/>
        </p:nvSpPr>
        <p:spPr>
          <a:xfrm>
            <a:off x="2112212" y="246736"/>
            <a:ext cx="4876882" cy="782631"/>
          </a:xfrm>
          <a:prstGeom prst="rect">
            <a:avLst/>
          </a:prstGeom>
        </p:spPr>
        <p:txBody>
          <a:bodyPr>
            <a:noAutofit/>
          </a:bodyPr>
          <a:lstStyle>
            <a:lvl1pPr algn="ctr" defTabSz="457181" rtl="0" eaLnBrk="1" latinLnBrk="0" hangingPunct="1">
              <a:spcBef>
                <a:spcPct val="0"/>
              </a:spcBef>
              <a:buNone/>
              <a:defRPr sz="4400" kern="1200">
                <a:solidFill>
                  <a:schemeClr val="tx1"/>
                </a:solidFill>
                <a:latin typeface="+mj-lt"/>
                <a:ea typeface="+mj-ea"/>
                <a:cs typeface="+mj-cs"/>
              </a:defRPr>
            </a:lvl1pPr>
          </a:lstStyle>
          <a:p>
            <a:pPr algn="l"/>
            <a:r>
              <a:rPr lang="en-US" sz="4000" b="1" dirty="0">
                <a:solidFill>
                  <a:srgbClr val="011942"/>
                </a:solidFill>
                <a:latin typeface="Open Sans"/>
                <a:cs typeface="Open Sans"/>
              </a:rPr>
              <a:t>Sample Scenario</a:t>
            </a:r>
          </a:p>
        </p:txBody>
      </p:sp>
      <p:cxnSp>
        <p:nvCxnSpPr>
          <p:cNvPr id="9" name="Straight Connector 8"/>
          <p:cNvCxnSpPr/>
          <p:nvPr/>
        </p:nvCxnSpPr>
        <p:spPr>
          <a:xfrm>
            <a:off x="2219156" y="1122945"/>
            <a:ext cx="1458452" cy="0"/>
          </a:xfrm>
          <a:prstGeom prst="line">
            <a:avLst/>
          </a:prstGeom>
          <a:ln w="57150" cmpd="sng">
            <a:solidFill>
              <a:srgbClr val="E78B26"/>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9608504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oronto-73565_1920.jpg"/>
          <p:cNvPicPr>
            <a:picLocks noChangeAspect="1"/>
          </p:cNvPicPr>
          <p:nvPr/>
        </p:nvPicPr>
        <p:blipFill rotWithShape="1">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t="5702" b="9924"/>
          <a:stretch/>
        </p:blipFill>
        <p:spPr>
          <a:xfrm>
            <a:off x="0" y="-1"/>
            <a:ext cx="9144000" cy="5143501"/>
          </a:xfrm>
          <a:prstGeom prst="rect">
            <a:avLst/>
          </a:prstGeom>
        </p:spPr>
      </p:pic>
      <p:sp>
        <p:nvSpPr>
          <p:cNvPr id="3" name="Rectangle 2"/>
          <p:cNvSpPr/>
          <p:nvPr/>
        </p:nvSpPr>
        <p:spPr>
          <a:xfrm>
            <a:off x="0" y="0"/>
            <a:ext cx="9144000" cy="5143500"/>
          </a:xfrm>
          <a:prstGeom prst="rect">
            <a:avLst/>
          </a:prstGeom>
          <a:solidFill>
            <a:srgbClr val="011942">
              <a:alpha val="48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p:cNvSpPr/>
          <p:nvPr/>
        </p:nvSpPr>
        <p:spPr>
          <a:xfrm>
            <a:off x="1925053" y="0"/>
            <a:ext cx="5400842" cy="5143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itle 1"/>
          <p:cNvSpPr txBox="1">
            <a:spLocks/>
          </p:cNvSpPr>
          <p:nvPr/>
        </p:nvSpPr>
        <p:spPr>
          <a:xfrm>
            <a:off x="2112212" y="1296736"/>
            <a:ext cx="5106736" cy="3449053"/>
          </a:xfrm>
          <a:prstGeom prst="rect">
            <a:avLst/>
          </a:prstGeom>
        </p:spPr>
        <p:txBody>
          <a:bodyPr>
            <a:normAutofit fontScale="97500"/>
          </a:bodyPr>
          <a:lstStyle>
            <a:lvl1pPr algn="ctr" defTabSz="457181" rtl="0" eaLnBrk="1" latinLnBrk="0" hangingPunct="1">
              <a:spcBef>
                <a:spcPct val="0"/>
              </a:spcBef>
              <a:buNone/>
              <a:defRPr sz="4400" kern="1200">
                <a:solidFill>
                  <a:schemeClr val="tx1"/>
                </a:solidFill>
                <a:latin typeface="+mj-lt"/>
                <a:ea typeface="+mj-ea"/>
                <a:cs typeface="+mj-cs"/>
              </a:defRPr>
            </a:lvl1pPr>
          </a:lstStyle>
          <a:p>
            <a:pPr algn="l"/>
            <a:r>
              <a:rPr lang="en-US" sz="1800" dirty="0">
                <a:solidFill>
                  <a:srgbClr val="011942"/>
                </a:solidFill>
                <a:latin typeface="Open Sans"/>
                <a:cs typeface="Open Sans"/>
              </a:rPr>
              <a:t>I received feedback from a Faculty member that made a general, but critical/negative</a:t>
            </a:r>
          </a:p>
          <a:p>
            <a:pPr algn="l"/>
            <a:r>
              <a:rPr lang="en-US" sz="1800" dirty="0">
                <a:solidFill>
                  <a:srgbClr val="011942"/>
                </a:solidFill>
                <a:latin typeface="Open Sans"/>
                <a:cs typeface="Open Sans"/>
              </a:rPr>
              <a:t>comment about my manner with patients, but then received no information as to the</a:t>
            </a:r>
          </a:p>
          <a:p>
            <a:pPr algn="l"/>
            <a:r>
              <a:rPr lang="en-US" sz="1800" dirty="0">
                <a:solidFill>
                  <a:srgbClr val="011942"/>
                </a:solidFill>
                <a:latin typeface="Open Sans"/>
                <a:cs typeface="Open Sans"/>
              </a:rPr>
              <a:t>specific </a:t>
            </a:r>
            <a:r>
              <a:rPr lang="en-US" sz="1800" dirty="0" err="1">
                <a:solidFill>
                  <a:srgbClr val="011942"/>
                </a:solidFill>
                <a:latin typeface="Open Sans"/>
                <a:cs typeface="Open Sans"/>
              </a:rPr>
              <a:t>behaviours</a:t>
            </a:r>
            <a:r>
              <a:rPr lang="en-US" sz="1800" dirty="0">
                <a:solidFill>
                  <a:srgbClr val="011942"/>
                </a:solidFill>
                <a:latin typeface="Open Sans"/>
                <a:cs typeface="Open Sans"/>
              </a:rPr>
              <a:t> that caused this, or tips or coaching on how to move forward and</a:t>
            </a:r>
          </a:p>
          <a:p>
            <a:pPr algn="l"/>
            <a:r>
              <a:rPr lang="en-US" sz="1800" dirty="0">
                <a:solidFill>
                  <a:srgbClr val="011942"/>
                </a:solidFill>
                <a:latin typeface="Open Sans"/>
                <a:cs typeface="Open Sans"/>
              </a:rPr>
              <a:t>make improvements in the future...</a:t>
            </a:r>
            <a:endParaRPr lang="en-US" sz="1800" dirty="0">
              <a:solidFill>
                <a:srgbClr val="011942"/>
              </a:solidFill>
              <a:effectLst/>
              <a:latin typeface="Open Sans"/>
              <a:cs typeface="Open Sans"/>
            </a:endParaRPr>
          </a:p>
        </p:txBody>
      </p:sp>
      <p:sp>
        <p:nvSpPr>
          <p:cNvPr id="8" name="Title 1"/>
          <p:cNvSpPr txBox="1">
            <a:spLocks/>
          </p:cNvSpPr>
          <p:nvPr/>
        </p:nvSpPr>
        <p:spPr>
          <a:xfrm>
            <a:off x="2112212" y="246736"/>
            <a:ext cx="4876882" cy="782631"/>
          </a:xfrm>
          <a:prstGeom prst="rect">
            <a:avLst/>
          </a:prstGeom>
        </p:spPr>
        <p:txBody>
          <a:bodyPr>
            <a:noAutofit/>
          </a:bodyPr>
          <a:lstStyle>
            <a:lvl1pPr algn="ctr" defTabSz="457181" rtl="0" eaLnBrk="1" latinLnBrk="0" hangingPunct="1">
              <a:spcBef>
                <a:spcPct val="0"/>
              </a:spcBef>
              <a:buNone/>
              <a:defRPr sz="4400" kern="1200">
                <a:solidFill>
                  <a:schemeClr val="tx1"/>
                </a:solidFill>
                <a:latin typeface="+mj-lt"/>
                <a:ea typeface="+mj-ea"/>
                <a:cs typeface="+mj-cs"/>
              </a:defRPr>
            </a:lvl1pPr>
          </a:lstStyle>
          <a:p>
            <a:pPr algn="l"/>
            <a:r>
              <a:rPr lang="en-US" sz="4000" b="1" dirty="0">
                <a:solidFill>
                  <a:srgbClr val="011942"/>
                </a:solidFill>
                <a:latin typeface="Open Sans"/>
                <a:cs typeface="Open Sans"/>
              </a:rPr>
              <a:t>Sample Scenario</a:t>
            </a:r>
          </a:p>
        </p:txBody>
      </p:sp>
      <p:cxnSp>
        <p:nvCxnSpPr>
          <p:cNvPr id="9" name="Straight Connector 8"/>
          <p:cNvCxnSpPr/>
          <p:nvPr/>
        </p:nvCxnSpPr>
        <p:spPr>
          <a:xfrm>
            <a:off x="2219156" y="1122945"/>
            <a:ext cx="1458452" cy="0"/>
          </a:xfrm>
          <a:prstGeom prst="line">
            <a:avLst/>
          </a:prstGeom>
          <a:ln w="57150" cmpd="sng">
            <a:solidFill>
              <a:srgbClr val="E78B26"/>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2648836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oronto-73565_1920.jpg"/>
          <p:cNvPicPr>
            <a:picLocks noChangeAspect="1"/>
          </p:cNvPicPr>
          <p:nvPr/>
        </p:nvPicPr>
        <p:blipFill rotWithShape="1">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t="5702" b="9924"/>
          <a:stretch/>
        </p:blipFill>
        <p:spPr>
          <a:xfrm>
            <a:off x="0" y="-1"/>
            <a:ext cx="9144000" cy="5143501"/>
          </a:xfrm>
          <a:prstGeom prst="rect">
            <a:avLst/>
          </a:prstGeom>
        </p:spPr>
      </p:pic>
      <p:sp>
        <p:nvSpPr>
          <p:cNvPr id="3" name="Rectangle 2"/>
          <p:cNvSpPr/>
          <p:nvPr/>
        </p:nvSpPr>
        <p:spPr>
          <a:xfrm>
            <a:off x="0" y="0"/>
            <a:ext cx="9144000" cy="5143500"/>
          </a:xfrm>
          <a:prstGeom prst="rect">
            <a:avLst/>
          </a:prstGeom>
          <a:solidFill>
            <a:srgbClr val="011942">
              <a:alpha val="48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p:cNvSpPr/>
          <p:nvPr/>
        </p:nvSpPr>
        <p:spPr>
          <a:xfrm>
            <a:off x="1925053" y="0"/>
            <a:ext cx="5400842" cy="5143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itle 1"/>
          <p:cNvSpPr txBox="1">
            <a:spLocks/>
          </p:cNvSpPr>
          <p:nvPr/>
        </p:nvSpPr>
        <p:spPr>
          <a:xfrm>
            <a:off x="2112212" y="1296736"/>
            <a:ext cx="5106736" cy="3449053"/>
          </a:xfrm>
          <a:prstGeom prst="rect">
            <a:avLst/>
          </a:prstGeom>
        </p:spPr>
        <p:txBody>
          <a:bodyPr>
            <a:normAutofit fontScale="97500"/>
          </a:bodyPr>
          <a:lstStyle>
            <a:lvl1pPr algn="ctr" defTabSz="457181" rtl="0" eaLnBrk="1" latinLnBrk="0" hangingPunct="1">
              <a:spcBef>
                <a:spcPct val="0"/>
              </a:spcBef>
              <a:buNone/>
              <a:defRPr sz="4400" kern="1200">
                <a:solidFill>
                  <a:schemeClr val="tx1"/>
                </a:solidFill>
                <a:latin typeface="+mj-lt"/>
                <a:ea typeface="+mj-ea"/>
                <a:cs typeface="+mj-cs"/>
              </a:defRPr>
            </a:lvl1pPr>
          </a:lstStyle>
          <a:p>
            <a:pPr algn="l"/>
            <a:r>
              <a:rPr lang="en-US" sz="1800" dirty="0">
                <a:solidFill>
                  <a:srgbClr val="011942"/>
                </a:solidFill>
                <a:latin typeface="Open Sans"/>
                <a:cs typeface="Open Sans"/>
              </a:rPr>
              <a:t>From a Faculty perspective, raising issues, and providing constructive feedback can be</a:t>
            </a:r>
          </a:p>
          <a:p>
            <a:pPr algn="l"/>
            <a:r>
              <a:rPr lang="en-US" sz="1800" dirty="0">
                <a:solidFill>
                  <a:srgbClr val="011942"/>
                </a:solidFill>
                <a:latin typeface="Open Sans"/>
                <a:cs typeface="Open Sans"/>
              </a:rPr>
              <a:t>challenging with some Residents as they don’t feel a sense of the Resident ‘accepting’</a:t>
            </a:r>
          </a:p>
          <a:p>
            <a:pPr algn="l"/>
            <a:r>
              <a:rPr lang="en-US" sz="1800" dirty="0">
                <a:solidFill>
                  <a:srgbClr val="011942"/>
                </a:solidFill>
                <a:latin typeface="Open Sans"/>
                <a:cs typeface="Open Sans"/>
              </a:rPr>
              <a:t>the feedback, they may feel the Residents ‘get their back up’ or ‘don’t agree’ and perhaps blame others for the </a:t>
            </a:r>
            <a:r>
              <a:rPr lang="en-US" sz="1800" dirty="0" err="1">
                <a:solidFill>
                  <a:srgbClr val="011942"/>
                </a:solidFill>
                <a:latin typeface="Open Sans"/>
                <a:cs typeface="Open Sans"/>
              </a:rPr>
              <a:t>behaviours</a:t>
            </a:r>
            <a:r>
              <a:rPr lang="en-US" sz="1800" dirty="0">
                <a:solidFill>
                  <a:srgbClr val="011942"/>
                </a:solidFill>
                <a:latin typeface="Open Sans"/>
                <a:cs typeface="Open Sans"/>
              </a:rPr>
              <a:t> etc. These are sometimes the scenarios where Faculty have received a ‘retribution’ evaluation and feel that it is ‘not worth it’ to do again in the future.</a:t>
            </a:r>
            <a:endParaRPr lang="en-US" sz="1800" dirty="0">
              <a:solidFill>
                <a:srgbClr val="011942"/>
              </a:solidFill>
              <a:effectLst/>
              <a:latin typeface="Open Sans"/>
              <a:cs typeface="Open Sans"/>
            </a:endParaRPr>
          </a:p>
        </p:txBody>
      </p:sp>
      <p:sp>
        <p:nvSpPr>
          <p:cNvPr id="8" name="Title 1"/>
          <p:cNvSpPr txBox="1">
            <a:spLocks/>
          </p:cNvSpPr>
          <p:nvPr/>
        </p:nvSpPr>
        <p:spPr>
          <a:xfrm>
            <a:off x="2112212" y="246736"/>
            <a:ext cx="4876882" cy="782631"/>
          </a:xfrm>
          <a:prstGeom prst="rect">
            <a:avLst/>
          </a:prstGeom>
        </p:spPr>
        <p:txBody>
          <a:bodyPr>
            <a:noAutofit/>
          </a:bodyPr>
          <a:lstStyle>
            <a:lvl1pPr algn="ctr" defTabSz="457181" rtl="0" eaLnBrk="1" latinLnBrk="0" hangingPunct="1">
              <a:spcBef>
                <a:spcPct val="0"/>
              </a:spcBef>
              <a:buNone/>
              <a:defRPr sz="4400" kern="1200">
                <a:solidFill>
                  <a:schemeClr val="tx1"/>
                </a:solidFill>
                <a:latin typeface="+mj-lt"/>
                <a:ea typeface="+mj-ea"/>
                <a:cs typeface="+mj-cs"/>
              </a:defRPr>
            </a:lvl1pPr>
          </a:lstStyle>
          <a:p>
            <a:pPr algn="l"/>
            <a:r>
              <a:rPr lang="en-US" sz="4000" b="1" dirty="0">
                <a:solidFill>
                  <a:srgbClr val="011942"/>
                </a:solidFill>
                <a:latin typeface="Open Sans"/>
                <a:cs typeface="Open Sans"/>
              </a:rPr>
              <a:t>Sample Scenario</a:t>
            </a:r>
          </a:p>
        </p:txBody>
      </p:sp>
      <p:cxnSp>
        <p:nvCxnSpPr>
          <p:cNvPr id="9" name="Straight Connector 8"/>
          <p:cNvCxnSpPr/>
          <p:nvPr/>
        </p:nvCxnSpPr>
        <p:spPr>
          <a:xfrm>
            <a:off x="2219156" y="1122945"/>
            <a:ext cx="1458452" cy="0"/>
          </a:xfrm>
          <a:prstGeom prst="line">
            <a:avLst/>
          </a:prstGeom>
          <a:ln w="57150" cmpd="sng">
            <a:solidFill>
              <a:srgbClr val="E78B26"/>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692674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34760" y="526894"/>
            <a:ext cx="4613212" cy="707886"/>
          </a:xfrm>
          <a:prstGeom prst="rect">
            <a:avLst/>
          </a:prstGeom>
        </p:spPr>
        <p:txBody>
          <a:bodyPr wrap="none">
            <a:spAutoFit/>
          </a:bodyPr>
          <a:lstStyle/>
          <a:p>
            <a:r>
              <a:rPr lang="en-US" sz="4000" b="1" dirty="0">
                <a:solidFill>
                  <a:srgbClr val="000000"/>
                </a:solidFill>
                <a:latin typeface="Open Sans"/>
                <a:cs typeface="Open Sans"/>
              </a:rPr>
              <a:t>Why </a:t>
            </a:r>
            <a:r>
              <a:rPr lang="en-US" sz="4000" b="1" i="1" dirty="0">
                <a:solidFill>
                  <a:srgbClr val="000000"/>
                </a:solidFill>
                <a:latin typeface="Open Sans"/>
                <a:cs typeface="Open Sans"/>
              </a:rPr>
              <a:t>this </a:t>
            </a:r>
            <a:r>
              <a:rPr lang="en-US" sz="4000" b="1" dirty="0">
                <a:solidFill>
                  <a:srgbClr val="000000"/>
                </a:solidFill>
                <a:latin typeface="Open Sans"/>
                <a:cs typeface="Open Sans"/>
              </a:rPr>
              <a:t>project?</a:t>
            </a:r>
          </a:p>
        </p:txBody>
      </p:sp>
      <p:sp>
        <p:nvSpPr>
          <p:cNvPr id="3" name="TextBox 2"/>
          <p:cNvSpPr txBox="1"/>
          <p:nvPr/>
        </p:nvSpPr>
        <p:spPr>
          <a:xfrm>
            <a:off x="634760" y="1506869"/>
            <a:ext cx="6731240" cy="2142125"/>
          </a:xfrm>
          <a:prstGeom prst="rect">
            <a:avLst/>
          </a:prstGeom>
          <a:noFill/>
        </p:spPr>
        <p:txBody>
          <a:bodyPr wrap="square" rtlCol="0">
            <a:spAutoFit/>
          </a:bodyPr>
          <a:lstStyle/>
          <a:p>
            <a:pPr>
              <a:lnSpc>
                <a:spcPct val="120000"/>
              </a:lnSpc>
            </a:pPr>
            <a:r>
              <a:rPr lang="en-US" sz="2400" dirty="0">
                <a:solidFill>
                  <a:srgbClr val="000000"/>
                </a:solidFill>
                <a:latin typeface="Open Sans"/>
                <a:cs typeface="Open Sans"/>
              </a:rPr>
              <a:t>Consistently, reported as needed...</a:t>
            </a:r>
            <a:r>
              <a:rPr lang="en-US" sz="2400" i="1" dirty="0">
                <a:solidFill>
                  <a:srgbClr val="000000"/>
                </a:solidFill>
                <a:latin typeface="Open Sans"/>
                <a:cs typeface="Open Sans"/>
              </a:rPr>
              <a:t>in others. </a:t>
            </a:r>
          </a:p>
          <a:p>
            <a:pPr>
              <a:lnSpc>
                <a:spcPct val="120000"/>
              </a:lnSpc>
            </a:pPr>
            <a:endParaRPr lang="en-US" sz="2400" i="1" dirty="0">
              <a:solidFill>
                <a:srgbClr val="000000"/>
              </a:solidFill>
              <a:latin typeface="Open Sans"/>
              <a:cs typeface="Open Sans"/>
            </a:endParaRPr>
          </a:p>
          <a:p>
            <a:pPr>
              <a:lnSpc>
                <a:spcPct val="120000"/>
              </a:lnSpc>
            </a:pPr>
            <a:r>
              <a:rPr lang="en-US" sz="2400" dirty="0">
                <a:solidFill>
                  <a:srgbClr val="000000"/>
                </a:solidFill>
                <a:latin typeface="Open Sans"/>
                <a:cs typeface="Open Sans"/>
              </a:rPr>
              <a:t>However, we all need to enhance our feedback and coaching skills.</a:t>
            </a:r>
          </a:p>
          <a:p>
            <a:endParaRPr lang="en-US" dirty="0">
              <a:solidFill>
                <a:srgbClr val="000000"/>
              </a:solidFill>
            </a:endParaRPr>
          </a:p>
        </p:txBody>
      </p:sp>
      <p:cxnSp>
        <p:nvCxnSpPr>
          <p:cNvPr id="6" name="Straight Connector 5"/>
          <p:cNvCxnSpPr/>
          <p:nvPr/>
        </p:nvCxnSpPr>
        <p:spPr>
          <a:xfrm>
            <a:off x="768439" y="1402036"/>
            <a:ext cx="1458452" cy="0"/>
          </a:xfrm>
          <a:prstGeom prst="line">
            <a:avLst/>
          </a:prstGeom>
          <a:ln w="57150" cmpd="sng">
            <a:solidFill>
              <a:srgbClr val="E78B26"/>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4006779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oronto-73565_1920.jpg"/>
          <p:cNvPicPr>
            <a:picLocks noChangeAspect="1"/>
          </p:cNvPicPr>
          <p:nvPr/>
        </p:nvPicPr>
        <p:blipFill rotWithShape="1">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t="5702" b="9924"/>
          <a:stretch/>
        </p:blipFill>
        <p:spPr>
          <a:xfrm>
            <a:off x="0" y="-1"/>
            <a:ext cx="9144000" cy="5143501"/>
          </a:xfrm>
          <a:prstGeom prst="rect">
            <a:avLst/>
          </a:prstGeom>
        </p:spPr>
      </p:pic>
      <p:sp>
        <p:nvSpPr>
          <p:cNvPr id="3" name="Rectangle 2"/>
          <p:cNvSpPr/>
          <p:nvPr/>
        </p:nvSpPr>
        <p:spPr>
          <a:xfrm>
            <a:off x="0" y="0"/>
            <a:ext cx="9144000" cy="5143500"/>
          </a:xfrm>
          <a:prstGeom prst="rect">
            <a:avLst/>
          </a:prstGeom>
          <a:solidFill>
            <a:srgbClr val="011942">
              <a:alpha val="48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p:cNvSpPr/>
          <p:nvPr/>
        </p:nvSpPr>
        <p:spPr>
          <a:xfrm>
            <a:off x="1925053" y="0"/>
            <a:ext cx="5400842" cy="5143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itle 1"/>
          <p:cNvSpPr txBox="1">
            <a:spLocks/>
          </p:cNvSpPr>
          <p:nvPr/>
        </p:nvSpPr>
        <p:spPr>
          <a:xfrm>
            <a:off x="2112212" y="1296736"/>
            <a:ext cx="5106736" cy="3449053"/>
          </a:xfrm>
          <a:prstGeom prst="rect">
            <a:avLst/>
          </a:prstGeom>
        </p:spPr>
        <p:txBody>
          <a:bodyPr>
            <a:normAutofit fontScale="97500"/>
          </a:bodyPr>
          <a:lstStyle>
            <a:lvl1pPr algn="ctr" defTabSz="457181" rtl="0" eaLnBrk="1" latinLnBrk="0" hangingPunct="1">
              <a:spcBef>
                <a:spcPct val="0"/>
              </a:spcBef>
              <a:buNone/>
              <a:defRPr sz="4400" kern="1200">
                <a:solidFill>
                  <a:schemeClr val="tx1"/>
                </a:solidFill>
                <a:latin typeface="+mj-lt"/>
                <a:ea typeface="+mj-ea"/>
                <a:cs typeface="+mj-cs"/>
              </a:defRPr>
            </a:lvl1pPr>
          </a:lstStyle>
          <a:p>
            <a:pPr algn="l"/>
            <a:r>
              <a:rPr lang="en-US" sz="1800" dirty="0">
                <a:solidFill>
                  <a:srgbClr val="011942"/>
                </a:solidFill>
                <a:latin typeface="Open Sans"/>
                <a:cs typeface="Open Sans"/>
              </a:rPr>
              <a:t>Sometimes, I know I’ve had a bad day in terms of my performance in the OR or clinic–</a:t>
            </a:r>
          </a:p>
          <a:p>
            <a:pPr algn="l"/>
            <a:r>
              <a:rPr lang="en-US" sz="1800" dirty="0">
                <a:solidFill>
                  <a:srgbClr val="011942"/>
                </a:solidFill>
                <a:latin typeface="Open Sans"/>
                <a:cs typeface="Open Sans"/>
              </a:rPr>
              <a:t>perhaps exposure to a task I realize I’m struggling with, or difficulties managing difficult interpersonal interactions. At the end of the day, though, I sometimes feel people are worried to tell me honestly how I performed, and how to improve, and generic feedback is provided. This leaves me with uncertainty and questions – is my performance too difficult to discuss? How bad was it really?</a:t>
            </a:r>
            <a:endParaRPr lang="en-US" sz="1800" dirty="0">
              <a:solidFill>
                <a:srgbClr val="011942"/>
              </a:solidFill>
              <a:effectLst/>
              <a:latin typeface="Open Sans"/>
              <a:cs typeface="Open Sans"/>
            </a:endParaRPr>
          </a:p>
        </p:txBody>
      </p:sp>
      <p:sp>
        <p:nvSpPr>
          <p:cNvPr id="8" name="Title 1"/>
          <p:cNvSpPr txBox="1">
            <a:spLocks/>
          </p:cNvSpPr>
          <p:nvPr/>
        </p:nvSpPr>
        <p:spPr>
          <a:xfrm>
            <a:off x="2112212" y="246736"/>
            <a:ext cx="4876882" cy="782631"/>
          </a:xfrm>
          <a:prstGeom prst="rect">
            <a:avLst/>
          </a:prstGeom>
        </p:spPr>
        <p:txBody>
          <a:bodyPr>
            <a:noAutofit/>
          </a:bodyPr>
          <a:lstStyle>
            <a:lvl1pPr algn="ctr" defTabSz="457181" rtl="0" eaLnBrk="1" latinLnBrk="0" hangingPunct="1">
              <a:spcBef>
                <a:spcPct val="0"/>
              </a:spcBef>
              <a:buNone/>
              <a:defRPr sz="4400" kern="1200">
                <a:solidFill>
                  <a:schemeClr val="tx1"/>
                </a:solidFill>
                <a:latin typeface="+mj-lt"/>
                <a:ea typeface="+mj-ea"/>
                <a:cs typeface="+mj-cs"/>
              </a:defRPr>
            </a:lvl1pPr>
          </a:lstStyle>
          <a:p>
            <a:pPr algn="l"/>
            <a:r>
              <a:rPr lang="en-US" sz="4000" b="1" dirty="0">
                <a:solidFill>
                  <a:srgbClr val="011942"/>
                </a:solidFill>
                <a:latin typeface="Open Sans"/>
                <a:cs typeface="Open Sans"/>
              </a:rPr>
              <a:t>Sample Scenario</a:t>
            </a:r>
          </a:p>
        </p:txBody>
      </p:sp>
      <p:cxnSp>
        <p:nvCxnSpPr>
          <p:cNvPr id="9" name="Straight Connector 8"/>
          <p:cNvCxnSpPr/>
          <p:nvPr/>
        </p:nvCxnSpPr>
        <p:spPr>
          <a:xfrm>
            <a:off x="2219156" y="1122945"/>
            <a:ext cx="1458452" cy="0"/>
          </a:xfrm>
          <a:prstGeom prst="line">
            <a:avLst/>
          </a:prstGeom>
          <a:ln w="57150" cmpd="sng">
            <a:solidFill>
              <a:srgbClr val="E78B26"/>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6884286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oronto-73565_1920.jpg"/>
          <p:cNvPicPr>
            <a:picLocks noChangeAspect="1"/>
          </p:cNvPicPr>
          <p:nvPr/>
        </p:nvPicPr>
        <p:blipFill rotWithShape="1">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t="5702" b="9924"/>
          <a:stretch/>
        </p:blipFill>
        <p:spPr>
          <a:xfrm>
            <a:off x="0" y="-1"/>
            <a:ext cx="9144000" cy="5143501"/>
          </a:xfrm>
          <a:prstGeom prst="rect">
            <a:avLst/>
          </a:prstGeom>
        </p:spPr>
      </p:pic>
      <p:sp>
        <p:nvSpPr>
          <p:cNvPr id="3" name="Rectangle 2"/>
          <p:cNvSpPr/>
          <p:nvPr/>
        </p:nvSpPr>
        <p:spPr>
          <a:xfrm>
            <a:off x="0" y="0"/>
            <a:ext cx="9144000" cy="5143500"/>
          </a:xfrm>
          <a:prstGeom prst="rect">
            <a:avLst/>
          </a:prstGeom>
          <a:solidFill>
            <a:srgbClr val="011942">
              <a:alpha val="48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p:cNvSpPr/>
          <p:nvPr/>
        </p:nvSpPr>
        <p:spPr>
          <a:xfrm>
            <a:off x="1925053" y="0"/>
            <a:ext cx="5400842" cy="5143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itle 1"/>
          <p:cNvSpPr txBox="1">
            <a:spLocks/>
          </p:cNvSpPr>
          <p:nvPr/>
        </p:nvSpPr>
        <p:spPr>
          <a:xfrm>
            <a:off x="2112212" y="1296736"/>
            <a:ext cx="5106736" cy="3449053"/>
          </a:xfrm>
          <a:prstGeom prst="rect">
            <a:avLst/>
          </a:prstGeom>
        </p:spPr>
        <p:txBody>
          <a:bodyPr>
            <a:normAutofit fontScale="97500"/>
          </a:bodyPr>
          <a:lstStyle>
            <a:lvl1pPr algn="ctr" defTabSz="457181" rtl="0" eaLnBrk="1" latinLnBrk="0" hangingPunct="1">
              <a:spcBef>
                <a:spcPct val="0"/>
              </a:spcBef>
              <a:buNone/>
              <a:defRPr sz="4400" kern="1200">
                <a:solidFill>
                  <a:schemeClr val="tx1"/>
                </a:solidFill>
                <a:latin typeface="+mj-lt"/>
                <a:ea typeface="+mj-ea"/>
                <a:cs typeface="+mj-cs"/>
              </a:defRPr>
            </a:lvl1pPr>
          </a:lstStyle>
          <a:p>
            <a:pPr algn="l"/>
            <a:r>
              <a:rPr lang="en-US" sz="1800" dirty="0">
                <a:solidFill>
                  <a:srgbClr val="011942"/>
                </a:solidFill>
                <a:latin typeface="Open Sans"/>
                <a:cs typeface="Open Sans"/>
              </a:rPr>
              <a:t>A Resident presented a case that illustrated that s/he missed the point in a history (i.e.,</a:t>
            </a:r>
          </a:p>
          <a:p>
            <a:pPr algn="l"/>
            <a:r>
              <a:rPr lang="en-US" sz="1800" dirty="0">
                <a:solidFill>
                  <a:srgbClr val="011942"/>
                </a:solidFill>
                <a:latin typeface="Open Sans"/>
                <a:cs typeface="Open Sans"/>
              </a:rPr>
              <a:t>that the symptom history in the case was important in arriving at a treatment plan). I</a:t>
            </a:r>
          </a:p>
          <a:p>
            <a:pPr algn="l"/>
            <a:r>
              <a:rPr lang="en-US" sz="1800" dirty="0">
                <a:solidFill>
                  <a:srgbClr val="011942"/>
                </a:solidFill>
                <a:latin typeface="Open Sans"/>
                <a:cs typeface="Open Sans"/>
              </a:rPr>
              <a:t>asked several (too many?) questions to illustrate the gap and s/he started to demonstrate distress (i.e. face red, voice stressed, </a:t>
            </a:r>
            <a:r>
              <a:rPr lang="en-US" sz="1800" dirty="0" err="1">
                <a:solidFill>
                  <a:srgbClr val="011942"/>
                </a:solidFill>
                <a:latin typeface="Open Sans"/>
                <a:cs typeface="Open Sans"/>
              </a:rPr>
              <a:t>etc</a:t>
            </a:r>
            <a:r>
              <a:rPr lang="en-US" sz="1800" dirty="0">
                <a:solidFill>
                  <a:srgbClr val="011942"/>
                </a:solidFill>
                <a:latin typeface="Open Sans"/>
                <a:cs typeface="Open Sans"/>
              </a:rPr>
              <a:t>). I backed off, said something</a:t>
            </a:r>
          </a:p>
          <a:p>
            <a:pPr algn="l"/>
            <a:r>
              <a:rPr lang="en-US" sz="1800" dirty="0">
                <a:solidFill>
                  <a:srgbClr val="011942"/>
                </a:solidFill>
                <a:latin typeface="Open Sans"/>
                <a:cs typeface="Open Sans"/>
              </a:rPr>
              <a:t>like ‘I am sorry I upset you,’ and continued on the clinic. The remainder of the rotation</a:t>
            </a:r>
          </a:p>
          <a:p>
            <a:pPr algn="l"/>
            <a:r>
              <a:rPr lang="en-US" sz="1800" dirty="0">
                <a:solidFill>
                  <a:srgbClr val="011942"/>
                </a:solidFill>
                <a:latin typeface="Open Sans"/>
                <a:cs typeface="Open Sans"/>
              </a:rPr>
              <a:t>was completed uneventfully.</a:t>
            </a:r>
            <a:endParaRPr lang="en-US" sz="1800" dirty="0">
              <a:solidFill>
                <a:srgbClr val="011942"/>
              </a:solidFill>
              <a:effectLst/>
              <a:latin typeface="Open Sans"/>
              <a:cs typeface="Open Sans"/>
            </a:endParaRPr>
          </a:p>
        </p:txBody>
      </p:sp>
      <p:sp>
        <p:nvSpPr>
          <p:cNvPr id="8" name="Title 1"/>
          <p:cNvSpPr txBox="1">
            <a:spLocks/>
          </p:cNvSpPr>
          <p:nvPr/>
        </p:nvSpPr>
        <p:spPr>
          <a:xfrm>
            <a:off x="2112212" y="246736"/>
            <a:ext cx="4876882" cy="782631"/>
          </a:xfrm>
          <a:prstGeom prst="rect">
            <a:avLst/>
          </a:prstGeom>
        </p:spPr>
        <p:txBody>
          <a:bodyPr>
            <a:noAutofit/>
          </a:bodyPr>
          <a:lstStyle>
            <a:lvl1pPr algn="ctr" defTabSz="457181" rtl="0" eaLnBrk="1" latinLnBrk="0" hangingPunct="1">
              <a:spcBef>
                <a:spcPct val="0"/>
              </a:spcBef>
              <a:buNone/>
              <a:defRPr sz="4400" kern="1200">
                <a:solidFill>
                  <a:schemeClr val="tx1"/>
                </a:solidFill>
                <a:latin typeface="+mj-lt"/>
                <a:ea typeface="+mj-ea"/>
                <a:cs typeface="+mj-cs"/>
              </a:defRPr>
            </a:lvl1pPr>
          </a:lstStyle>
          <a:p>
            <a:pPr algn="l"/>
            <a:r>
              <a:rPr lang="en-US" sz="4000" b="1" dirty="0">
                <a:solidFill>
                  <a:srgbClr val="011942"/>
                </a:solidFill>
                <a:latin typeface="Open Sans"/>
                <a:cs typeface="Open Sans"/>
              </a:rPr>
              <a:t>Sample Scenario</a:t>
            </a:r>
          </a:p>
        </p:txBody>
      </p:sp>
      <p:cxnSp>
        <p:nvCxnSpPr>
          <p:cNvPr id="9" name="Straight Connector 8"/>
          <p:cNvCxnSpPr/>
          <p:nvPr/>
        </p:nvCxnSpPr>
        <p:spPr>
          <a:xfrm>
            <a:off x="2219156" y="1122945"/>
            <a:ext cx="1458452" cy="0"/>
          </a:xfrm>
          <a:prstGeom prst="line">
            <a:avLst/>
          </a:prstGeom>
          <a:ln w="57150" cmpd="sng">
            <a:solidFill>
              <a:srgbClr val="E78B26"/>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770644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90880" y="619760"/>
            <a:ext cx="7019870" cy="461665"/>
          </a:xfrm>
          <a:prstGeom prst="rect">
            <a:avLst/>
          </a:prstGeom>
          <a:noFill/>
        </p:spPr>
        <p:txBody>
          <a:bodyPr wrap="none" rtlCol="0">
            <a:spAutoFit/>
          </a:bodyPr>
          <a:lstStyle/>
          <a:p>
            <a:r>
              <a:rPr lang="en-CA" sz="2400" b="1" dirty="0">
                <a:solidFill>
                  <a:srgbClr val="011942"/>
                </a:solidFill>
                <a:latin typeface="Open Sans"/>
                <a:cs typeface="Open Sans"/>
              </a:rPr>
              <a:t>Building a Culture of Feedback and Coaching</a:t>
            </a:r>
            <a:endParaRPr lang="en-US" sz="2400" dirty="0">
              <a:solidFill>
                <a:srgbClr val="011942"/>
              </a:solidFill>
              <a:latin typeface="Open Sans"/>
              <a:cs typeface="Open Sans"/>
            </a:endParaRPr>
          </a:p>
        </p:txBody>
      </p:sp>
      <p:sp>
        <p:nvSpPr>
          <p:cNvPr id="4" name="TextBox 3"/>
          <p:cNvSpPr txBox="1"/>
          <p:nvPr/>
        </p:nvSpPr>
        <p:spPr>
          <a:xfrm>
            <a:off x="4703538" y="1795526"/>
            <a:ext cx="3526061" cy="763083"/>
          </a:xfrm>
          <a:prstGeom prst="rect">
            <a:avLst/>
          </a:prstGeom>
          <a:noFill/>
        </p:spPr>
        <p:txBody>
          <a:bodyPr wrap="square" rtlCol="0">
            <a:spAutoFit/>
          </a:bodyPr>
          <a:lstStyle/>
          <a:p>
            <a:pPr marL="285750" lvl="0" indent="-285750">
              <a:buFont typeface="Arial"/>
              <a:buChar char="•"/>
            </a:pPr>
            <a:r>
              <a:rPr lang="en-US" sz="1200" dirty="0">
                <a:solidFill>
                  <a:srgbClr val="011942"/>
                </a:solidFill>
                <a:latin typeface="Open Sans"/>
                <a:cs typeface="Open Sans"/>
              </a:rPr>
              <a:t>Growth mindset </a:t>
            </a:r>
          </a:p>
          <a:p>
            <a:pPr marL="285750" lvl="0" indent="-285750">
              <a:buFont typeface="Arial"/>
              <a:buChar char="•"/>
            </a:pPr>
            <a:r>
              <a:rPr lang="en-US" sz="1200" dirty="0">
                <a:solidFill>
                  <a:srgbClr val="011942"/>
                </a:solidFill>
                <a:latin typeface="Open Sans"/>
                <a:cs typeface="Open Sans"/>
              </a:rPr>
              <a:t>Relationship building &amp; Communication </a:t>
            </a:r>
          </a:p>
          <a:p>
            <a:pPr marL="285750" lvl="0" indent="-285750">
              <a:buFont typeface="Arial"/>
              <a:buChar char="•"/>
            </a:pPr>
            <a:r>
              <a:rPr lang="en-US" sz="1200" dirty="0">
                <a:solidFill>
                  <a:srgbClr val="011942"/>
                </a:solidFill>
                <a:latin typeface="Open Sans"/>
                <a:cs typeface="Open Sans"/>
              </a:rPr>
              <a:t>Co-learning</a:t>
            </a:r>
          </a:p>
          <a:p>
            <a:pPr marL="285750" indent="-285750">
              <a:buFont typeface="Arial"/>
              <a:buChar char="•"/>
            </a:pPr>
            <a:r>
              <a:rPr lang="en-US" sz="1200" dirty="0">
                <a:solidFill>
                  <a:srgbClr val="011942"/>
                </a:solidFill>
                <a:latin typeface="Open Sans"/>
                <a:cs typeface="Open Sans"/>
              </a:rPr>
              <a:t>Integrated processes.</a:t>
            </a:r>
            <a:endParaRPr lang="en-CA" sz="1200" dirty="0">
              <a:solidFill>
                <a:srgbClr val="011942"/>
              </a:solidFill>
              <a:latin typeface="Open Sans"/>
              <a:cs typeface="Open Sans"/>
            </a:endParaRPr>
          </a:p>
          <a:p>
            <a:pPr marL="285750" lvl="0" indent="-285750">
              <a:buFont typeface="Arial"/>
              <a:buChar char="•"/>
            </a:pPr>
            <a:endParaRPr lang="en-CA" sz="1200" dirty="0">
              <a:solidFill>
                <a:srgbClr val="011942"/>
              </a:solidFill>
              <a:latin typeface="Open Sans"/>
              <a:cs typeface="Open Sans"/>
            </a:endParaRPr>
          </a:p>
        </p:txBody>
      </p:sp>
      <p:sp>
        <p:nvSpPr>
          <p:cNvPr id="6" name="TextBox 5"/>
          <p:cNvSpPr txBox="1"/>
          <p:nvPr/>
        </p:nvSpPr>
        <p:spPr>
          <a:xfrm>
            <a:off x="1686560" y="1749602"/>
            <a:ext cx="2123440" cy="485598"/>
          </a:xfrm>
          <a:prstGeom prst="rect">
            <a:avLst/>
          </a:prstGeom>
          <a:noFill/>
        </p:spPr>
        <p:txBody>
          <a:bodyPr wrap="square" rtlCol="0">
            <a:spAutoFit/>
          </a:bodyPr>
          <a:lstStyle/>
          <a:p>
            <a:pPr marL="285750" lvl="0" indent="-285750">
              <a:buFont typeface="Arial"/>
              <a:buChar char="•"/>
            </a:pPr>
            <a:r>
              <a:rPr lang="en-US" sz="1200" dirty="0">
                <a:solidFill>
                  <a:srgbClr val="011942"/>
                </a:solidFill>
                <a:latin typeface="Open Sans"/>
                <a:cs typeface="Open Sans"/>
              </a:rPr>
              <a:t>Hard to take.</a:t>
            </a:r>
          </a:p>
          <a:p>
            <a:pPr marL="285750" lvl="0" indent="-285750">
              <a:buFont typeface="Arial"/>
              <a:buChar char="•"/>
            </a:pPr>
            <a:r>
              <a:rPr lang="en-US" sz="1200" dirty="0">
                <a:solidFill>
                  <a:srgbClr val="011942"/>
                </a:solidFill>
                <a:latin typeface="Open Sans"/>
                <a:cs typeface="Open Sans"/>
              </a:rPr>
              <a:t>Hard to give.</a:t>
            </a:r>
          </a:p>
          <a:p>
            <a:pPr marL="285750" lvl="0" indent="-285750">
              <a:buFont typeface="Arial"/>
              <a:buChar char="•"/>
            </a:pPr>
            <a:r>
              <a:rPr lang="en-US" sz="1200" dirty="0">
                <a:solidFill>
                  <a:srgbClr val="011942"/>
                </a:solidFill>
                <a:latin typeface="Open Sans"/>
                <a:cs typeface="Open Sans"/>
              </a:rPr>
              <a:t>Can be misunderstood.</a:t>
            </a:r>
            <a:endParaRPr lang="en-CA" sz="1200" dirty="0">
              <a:solidFill>
                <a:srgbClr val="011942"/>
              </a:solidFill>
              <a:latin typeface="Open Sans"/>
              <a:cs typeface="Open Sans"/>
            </a:endParaRPr>
          </a:p>
        </p:txBody>
      </p:sp>
      <p:sp>
        <p:nvSpPr>
          <p:cNvPr id="7" name="TextBox 6"/>
          <p:cNvSpPr txBox="1"/>
          <p:nvPr/>
        </p:nvSpPr>
        <p:spPr>
          <a:xfrm>
            <a:off x="1686560" y="1377538"/>
            <a:ext cx="995680" cy="276999"/>
          </a:xfrm>
          <a:prstGeom prst="rect">
            <a:avLst/>
          </a:prstGeom>
          <a:noFill/>
        </p:spPr>
        <p:txBody>
          <a:bodyPr wrap="square" rtlCol="0">
            <a:spAutoFit/>
          </a:bodyPr>
          <a:lstStyle/>
          <a:p>
            <a:pPr lvl="0"/>
            <a:r>
              <a:rPr lang="en-US" sz="1200" dirty="0">
                <a:solidFill>
                  <a:srgbClr val="011942"/>
                </a:solidFill>
                <a:latin typeface="Open Sans"/>
                <a:cs typeface="Open Sans"/>
              </a:rPr>
              <a:t>HURDLES</a:t>
            </a:r>
            <a:endParaRPr lang="en-CA" sz="1200" dirty="0">
              <a:solidFill>
                <a:srgbClr val="011942"/>
              </a:solidFill>
              <a:latin typeface="Open Sans"/>
              <a:cs typeface="Open Sans"/>
            </a:endParaRPr>
          </a:p>
        </p:txBody>
      </p:sp>
      <p:sp>
        <p:nvSpPr>
          <p:cNvPr id="8" name="TextBox 7"/>
          <p:cNvSpPr txBox="1"/>
          <p:nvPr/>
        </p:nvSpPr>
        <p:spPr>
          <a:xfrm>
            <a:off x="3232393" y="3208045"/>
            <a:ext cx="2502386" cy="830997"/>
          </a:xfrm>
          <a:prstGeom prst="rect">
            <a:avLst/>
          </a:prstGeom>
          <a:noFill/>
        </p:spPr>
        <p:txBody>
          <a:bodyPr wrap="square" rtlCol="0">
            <a:spAutoFit/>
          </a:bodyPr>
          <a:lstStyle/>
          <a:p>
            <a:pPr marL="285750" lvl="0" indent="-285750">
              <a:buFont typeface="Arial"/>
              <a:buChar char="•"/>
            </a:pPr>
            <a:r>
              <a:rPr lang="en-US" sz="1200" dirty="0">
                <a:solidFill>
                  <a:schemeClr val="accent6">
                    <a:lumMod val="75000"/>
                  </a:schemeClr>
                </a:solidFill>
                <a:latin typeface="Open Sans"/>
                <a:cs typeface="Open Sans"/>
              </a:rPr>
              <a:t>Feedback requires trust.</a:t>
            </a:r>
          </a:p>
          <a:p>
            <a:pPr marL="285750" lvl="0" indent="-285750">
              <a:buFont typeface="Arial"/>
              <a:buChar char="•"/>
            </a:pPr>
            <a:r>
              <a:rPr lang="en-US" sz="1200" dirty="0">
                <a:solidFill>
                  <a:schemeClr val="accent6">
                    <a:lumMod val="75000"/>
                  </a:schemeClr>
                </a:solidFill>
                <a:latin typeface="Open Sans"/>
                <a:cs typeface="Open Sans"/>
              </a:rPr>
              <a:t>Data, but not data alone.</a:t>
            </a:r>
          </a:p>
          <a:p>
            <a:pPr marL="285750" lvl="0" indent="-285750">
              <a:buFont typeface="Arial"/>
              <a:buChar char="•"/>
            </a:pPr>
            <a:r>
              <a:rPr lang="en-US" sz="1200" dirty="0">
                <a:solidFill>
                  <a:schemeClr val="accent6">
                    <a:lumMod val="75000"/>
                  </a:schemeClr>
                </a:solidFill>
                <a:latin typeface="Open Sans"/>
                <a:cs typeface="Open Sans"/>
              </a:rPr>
              <a:t>Poor feedback can have a negative impact.</a:t>
            </a:r>
            <a:endParaRPr lang="en-CA" sz="1200" dirty="0">
              <a:solidFill>
                <a:schemeClr val="accent6">
                  <a:lumMod val="75000"/>
                </a:schemeClr>
              </a:solidFill>
              <a:latin typeface="Open Sans"/>
              <a:cs typeface="Open Sans"/>
            </a:endParaRPr>
          </a:p>
        </p:txBody>
      </p:sp>
      <p:sp>
        <p:nvSpPr>
          <p:cNvPr id="9" name="TextBox 8"/>
          <p:cNvSpPr txBox="1"/>
          <p:nvPr/>
        </p:nvSpPr>
        <p:spPr>
          <a:xfrm>
            <a:off x="3326859" y="2868081"/>
            <a:ext cx="721360" cy="276999"/>
          </a:xfrm>
          <a:prstGeom prst="rect">
            <a:avLst/>
          </a:prstGeom>
          <a:noFill/>
        </p:spPr>
        <p:txBody>
          <a:bodyPr wrap="square" rtlCol="0">
            <a:spAutoFit/>
          </a:bodyPr>
          <a:lstStyle/>
          <a:p>
            <a:pPr lvl="0"/>
            <a:r>
              <a:rPr lang="en-US" sz="1200" dirty="0">
                <a:solidFill>
                  <a:srgbClr val="011942"/>
                </a:solidFill>
                <a:latin typeface="Open Sans"/>
                <a:cs typeface="Open Sans"/>
              </a:rPr>
              <a:t>WHAT</a:t>
            </a:r>
            <a:endParaRPr lang="en-CA" sz="1200" dirty="0">
              <a:solidFill>
                <a:srgbClr val="011942"/>
              </a:solidFill>
              <a:latin typeface="Open Sans"/>
              <a:cs typeface="Open Sans"/>
            </a:endParaRPr>
          </a:p>
        </p:txBody>
      </p:sp>
      <p:sp>
        <p:nvSpPr>
          <p:cNvPr id="11" name="TextBox 10"/>
          <p:cNvSpPr txBox="1"/>
          <p:nvPr/>
        </p:nvSpPr>
        <p:spPr>
          <a:xfrm>
            <a:off x="6020340" y="3227394"/>
            <a:ext cx="2514059" cy="830997"/>
          </a:xfrm>
          <a:prstGeom prst="rect">
            <a:avLst/>
          </a:prstGeom>
          <a:noFill/>
        </p:spPr>
        <p:txBody>
          <a:bodyPr wrap="square" rtlCol="0">
            <a:spAutoFit/>
          </a:bodyPr>
          <a:lstStyle/>
          <a:p>
            <a:pPr marL="285750" lvl="0" indent="-285750">
              <a:buFont typeface="Arial"/>
              <a:buChar char="•"/>
            </a:pPr>
            <a:r>
              <a:rPr lang="en-US" sz="1200" dirty="0">
                <a:solidFill>
                  <a:srgbClr val="011942"/>
                </a:solidFill>
                <a:latin typeface="Open Sans"/>
                <a:cs typeface="Open Sans"/>
              </a:rPr>
              <a:t>Feedback requires trust.</a:t>
            </a:r>
          </a:p>
          <a:p>
            <a:pPr marL="285750" lvl="0" indent="-285750">
              <a:buFont typeface="Arial"/>
              <a:buChar char="•"/>
            </a:pPr>
            <a:r>
              <a:rPr lang="en-US" sz="1200" dirty="0">
                <a:solidFill>
                  <a:srgbClr val="011942"/>
                </a:solidFill>
                <a:latin typeface="Open Sans"/>
                <a:cs typeface="Open Sans"/>
              </a:rPr>
              <a:t>Data, but not data alone.</a:t>
            </a:r>
          </a:p>
          <a:p>
            <a:pPr marL="285750" lvl="0" indent="-285750">
              <a:buFont typeface="Arial"/>
              <a:buChar char="•"/>
            </a:pPr>
            <a:r>
              <a:rPr lang="en-US" sz="1200" dirty="0">
                <a:solidFill>
                  <a:srgbClr val="011942"/>
                </a:solidFill>
                <a:latin typeface="Open Sans"/>
                <a:cs typeface="Open Sans"/>
              </a:rPr>
              <a:t>Poor feedback can have a negative impact.</a:t>
            </a:r>
            <a:endParaRPr lang="en-CA" sz="1200" dirty="0">
              <a:solidFill>
                <a:srgbClr val="011942"/>
              </a:solidFill>
              <a:latin typeface="Open Sans"/>
              <a:cs typeface="Open Sans"/>
            </a:endParaRPr>
          </a:p>
        </p:txBody>
      </p:sp>
      <p:sp>
        <p:nvSpPr>
          <p:cNvPr id="12" name="TextBox 11"/>
          <p:cNvSpPr txBox="1"/>
          <p:nvPr/>
        </p:nvSpPr>
        <p:spPr>
          <a:xfrm>
            <a:off x="6020340" y="2871395"/>
            <a:ext cx="860031" cy="276999"/>
          </a:xfrm>
          <a:prstGeom prst="rect">
            <a:avLst/>
          </a:prstGeom>
          <a:noFill/>
        </p:spPr>
        <p:txBody>
          <a:bodyPr wrap="square" rtlCol="0">
            <a:spAutoFit/>
          </a:bodyPr>
          <a:lstStyle/>
          <a:p>
            <a:pPr lvl="0"/>
            <a:r>
              <a:rPr lang="en-US" sz="1200" dirty="0">
                <a:solidFill>
                  <a:srgbClr val="011942"/>
                </a:solidFill>
                <a:latin typeface="Open Sans"/>
                <a:cs typeface="Open Sans"/>
              </a:rPr>
              <a:t>HOW </a:t>
            </a:r>
            <a:endParaRPr lang="en-CA" sz="1200" dirty="0">
              <a:solidFill>
                <a:srgbClr val="011942"/>
              </a:solidFill>
              <a:latin typeface="Open Sans"/>
              <a:cs typeface="Open Sans"/>
            </a:endParaRPr>
          </a:p>
        </p:txBody>
      </p:sp>
      <p:sp>
        <p:nvSpPr>
          <p:cNvPr id="13" name="TextBox 12"/>
          <p:cNvSpPr txBox="1"/>
          <p:nvPr/>
        </p:nvSpPr>
        <p:spPr>
          <a:xfrm>
            <a:off x="4703538" y="1377538"/>
            <a:ext cx="3109502" cy="276999"/>
          </a:xfrm>
          <a:prstGeom prst="rect">
            <a:avLst/>
          </a:prstGeom>
          <a:noFill/>
        </p:spPr>
        <p:txBody>
          <a:bodyPr wrap="square" rtlCol="0">
            <a:spAutoFit/>
          </a:bodyPr>
          <a:lstStyle/>
          <a:p>
            <a:pPr lvl="0"/>
            <a:r>
              <a:rPr lang="en-US" sz="1200" dirty="0">
                <a:solidFill>
                  <a:srgbClr val="011942"/>
                </a:solidFill>
                <a:latin typeface="Open Sans"/>
                <a:cs typeface="Open Sans"/>
              </a:rPr>
              <a:t>BUILDING CULTURE TOGETHER</a:t>
            </a:r>
            <a:endParaRPr lang="en-CA" sz="1200" dirty="0">
              <a:solidFill>
                <a:srgbClr val="011942"/>
              </a:solidFill>
              <a:latin typeface="Open Sans"/>
              <a:cs typeface="Open Sans"/>
            </a:endParaRPr>
          </a:p>
        </p:txBody>
      </p:sp>
      <p:sp>
        <p:nvSpPr>
          <p:cNvPr id="14" name="TextBox 13"/>
          <p:cNvSpPr txBox="1"/>
          <p:nvPr/>
        </p:nvSpPr>
        <p:spPr>
          <a:xfrm>
            <a:off x="690880" y="3227394"/>
            <a:ext cx="2296160" cy="1015663"/>
          </a:xfrm>
          <a:prstGeom prst="rect">
            <a:avLst/>
          </a:prstGeom>
          <a:noFill/>
        </p:spPr>
        <p:txBody>
          <a:bodyPr wrap="square" rtlCol="0">
            <a:spAutoFit/>
          </a:bodyPr>
          <a:lstStyle/>
          <a:p>
            <a:pPr marL="285750" lvl="0" indent="-285750">
              <a:buFont typeface="Arial"/>
              <a:buChar char="•"/>
            </a:pPr>
            <a:r>
              <a:rPr lang="en-US" sz="1200" dirty="0">
                <a:solidFill>
                  <a:srgbClr val="011942"/>
                </a:solidFill>
                <a:latin typeface="Open Sans"/>
                <a:cs typeface="Open Sans"/>
              </a:rPr>
              <a:t>For reassurance.</a:t>
            </a:r>
          </a:p>
          <a:p>
            <a:pPr marL="285750" lvl="0" indent="-285750">
              <a:buFont typeface="Arial"/>
              <a:buChar char="•"/>
            </a:pPr>
            <a:r>
              <a:rPr lang="en-US" sz="1200" dirty="0">
                <a:solidFill>
                  <a:srgbClr val="011942"/>
                </a:solidFill>
                <a:latin typeface="Open Sans"/>
                <a:cs typeface="Open Sans"/>
              </a:rPr>
              <a:t>For comparison or benchmarking.</a:t>
            </a:r>
          </a:p>
          <a:p>
            <a:pPr marL="285750" lvl="0" indent="-285750">
              <a:buFont typeface="Arial"/>
              <a:buChar char="•"/>
            </a:pPr>
            <a:r>
              <a:rPr lang="en-US" sz="1200" dirty="0">
                <a:solidFill>
                  <a:srgbClr val="011942"/>
                </a:solidFill>
                <a:latin typeface="Open Sans"/>
                <a:cs typeface="Open Sans"/>
              </a:rPr>
              <a:t>For focused performance improvement.</a:t>
            </a:r>
            <a:endParaRPr lang="en-CA" sz="1200" dirty="0">
              <a:solidFill>
                <a:srgbClr val="011942"/>
              </a:solidFill>
              <a:latin typeface="Open Sans"/>
              <a:cs typeface="Open Sans"/>
            </a:endParaRPr>
          </a:p>
        </p:txBody>
      </p:sp>
      <p:sp>
        <p:nvSpPr>
          <p:cNvPr id="15" name="TextBox 14"/>
          <p:cNvSpPr txBox="1"/>
          <p:nvPr/>
        </p:nvSpPr>
        <p:spPr>
          <a:xfrm>
            <a:off x="690880" y="2871395"/>
            <a:ext cx="698190" cy="276999"/>
          </a:xfrm>
          <a:prstGeom prst="rect">
            <a:avLst/>
          </a:prstGeom>
          <a:noFill/>
        </p:spPr>
        <p:txBody>
          <a:bodyPr wrap="square" rtlCol="0">
            <a:spAutoFit/>
          </a:bodyPr>
          <a:lstStyle/>
          <a:p>
            <a:pPr lvl="0"/>
            <a:r>
              <a:rPr lang="en-US" sz="1200" dirty="0">
                <a:solidFill>
                  <a:srgbClr val="011942"/>
                </a:solidFill>
                <a:latin typeface="Open Sans"/>
                <a:cs typeface="Open Sans"/>
              </a:rPr>
              <a:t>TYPES</a:t>
            </a:r>
            <a:endParaRPr lang="en-CA" sz="1200" dirty="0">
              <a:solidFill>
                <a:srgbClr val="011942"/>
              </a:solidFill>
              <a:latin typeface="Open Sans"/>
              <a:cs typeface="Open Sans"/>
            </a:endParaRPr>
          </a:p>
        </p:txBody>
      </p:sp>
    </p:spTree>
    <p:extLst>
      <p:ext uri="{BB962C8B-B14F-4D97-AF65-F5344CB8AC3E}">
        <p14:creationId xmlns:p14="http://schemas.microsoft.com/office/powerpoint/2010/main" val="38156496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234891" y="830503"/>
            <a:ext cx="4063966" cy="2753862"/>
          </a:xfrm>
          <a:prstGeom prst="rect">
            <a:avLst/>
          </a:prstGeom>
        </p:spPr>
        <p:txBody>
          <a:bodyPr>
            <a:noAutofit/>
          </a:bodyPr>
          <a:lstStyle>
            <a:lvl1pPr algn="ctr" defTabSz="457181" rtl="0" eaLnBrk="1" latinLnBrk="0" hangingPunct="1">
              <a:spcBef>
                <a:spcPct val="0"/>
              </a:spcBef>
              <a:buNone/>
              <a:defRPr sz="4400" kern="1200">
                <a:solidFill>
                  <a:schemeClr val="tx1"/>
                </a:solidFill>
                <a:latin typeface="+mj-lt"/>
                <a:ea typeface="+mj-ea"/>
                <a:cs typeface="+mj-cs"/>
              </a:defRPr>
            </a:lvl1pPr>
          </a:lstStyle>
          <a:p>
            <a:pPr algn="l"/>
            <a:r>
              <a:rPr lang="en-US" sz="3600" b="1" dirty="0">
                <a:solidFill>
                  <a:srgbClr val="3C8C7A"/>
                </a:solidFill>
                <a:latin typeface="Open Sans"/>
                <a:cs typeface="Open Sans"/>
              </a:rPr>
              <a:t>Building</a:t>
            </a:r>
            <a:r>
              <a:rPr lang="en-US" sz="3600" b="1" dirty="0">
                <a:solidFill>
                  <a:srgbClr val="011942"/>
                </a:solidFill>
                <a:latin typeface="Open Sans"/>
                <a:cs typeface="Open Sans"/>
              </a:rPr>
              <a:t> a </a:t>
            </a:r>
            <a:r>
              <a:rPr lang="en-US" sz="3600" b="1" dirty="0">
                <a:solidFill>
                  <a:srgbClr val="3783BE"/>
                </a:solidFill>
                <a:latin typeface="Open Sans"/>
                <a:cs typeface="Open Sans"/>
              </a:rPr>
              <a:t>Culture</a:t>
            </a:r>
          </a:p>
          <a:p>
            <a:pPr algn="l"/>
            <a:r>
              <a:rPr lang="en-US" sz="3600" b="1" dirty="0">
                <a:solidFill>
                  <a:srgbClr val="011942"/>
                </a:solidFill>
                <a:latin typeface="Open Sans"/>
                <a:cs typeface="Open Sans"/>
              </a:rPr>
              <a:t>for Feedback </a:t>
            </a:r>
            <a:r>
              <a:rPr lang="en-US" sz="3600" b="1" dirty="0">
                <a:solidFill>
                  <a:srgbClr val="E78B26"/>
                </a:solidFill>
                <a:latin typeface="Open Sans"/>
                <a:cs typeface="Open Sans"/>
              </a:rPr>
              <a:t>Together</a:t>
            </a:r>
          </a:p>
        </p:txBody>
      </p:sp>
      <p:cxnSp>
        <p:nvCxnSpPr>
          <p:cNvPr id="9" name="Straight Connector 8"/>
          <p:cNvCxnSpPr/>
          <p:nvPr/>
        </p:nvCxnSpPr>
        <p:spPr>
          <a:xfrm>
            <a:off x="338885" y="3584365"/>
            <a:ext cx="1458452" cy="0"/>
          </a:xfrm>
          <a:prstGeom prst="line">
            <a:avLst/>
          </a:prstGeom>
          <a:ln w="57150" cmpd="sng">
            <a:solidFill>
              <a:srgbClr val="E78B26"/>
            </a:solidFill>
          </a:ln>
          <a:effectLst/>
        </p:spPr>
        <p:style>
          <a:lnRef idx="2">
            <a:schemeClr val="accent1"/>
          </a:lnRef>
          <a:fillRef idx="0">
            <a:schemeClr val="accent1"/>
          </a:fillRef>
          <a:effectRef idx="1">
            <a:schemeClr val="accent1"/>
          </a:effectRef>
          <a:fontRef idx="minor">
            <a:schemeClr val="tx1"/>
          </a:fontRef>
        </p:style>
      </p:cxnSp>
      <p:pic>
        <p:nvPicPr>
          <p:cNvPr id="6" name="Picture 5" descr="construction-site-1359136_1920.jpg"/>
          <p:cNvPicPr>
            <a:picLocks noChangeAspect="1"/>
          </p:cNvPicPr>
          <p:nvPr/>
        </p:nvPicPr>
        <p:blipFill rotWithShape="1">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5929" t="8150" r="45491" b="21346"/>
          <a:stretch/>
        </p:blipFill>
        <p:spPr>
          <a:xfrm flipH="1">
            <a:off x="4421864" y="-1"/>
            <a:ext cx="4722136" cy="5143500"/>
          </a:xfrm>
          <a:prstGeom prst="rect">
            <a:avLst/>
          </a:prstGeom>
        </p:spPr>
      </p:pic>
      <p:sp>
        <p:nvSpPr>
          <p:cNvPr id="3" name="Rectangle 2"/>
          <p:cNvSpPr/>
          <p:nvPr/>
        </p:nvSpPr>
        <p:spPr>
          <a:xfrm>
            <a:off x="4421261" y="-1"/>
            <a:ext cx="4722740" cy="5143501"/>
          </a:xfrm>
          <a:prstGeom prst="rect">
            <a:avLst/>
          </a:prstGeom>
          <a:solidFill>
            <a:srgbClr val="011942">
              <a:alpha val="6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369290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92873" y="988622"/>
            <a:ext cx="3112651" cy="3170099"/>
          </a:xfrm>
          <a:prstGeom prst="rect">
            <a:avLst/>
          </a:prstGeom>
          <a:noFill/>
        </p:spPr>
        <p:txBody>
          <a:bodyPr wrap="none" rtlCol="0">
            <a:spAutoFit/>
          </a:bodyPr>
          <a:lstStyle/>
          <a:p>
            <a:r>
              <a:rPr lang="en-US" sz="20000" b="1" dirty="0">
                <a:solidFill>
                  <a:srgbClr val="011942"/>
                </a:solidFill>
                <a:latin typeface="Open Sans"/>
                <a:cs typeface="Open Sans"/>
              </a:rPr>
              <a:t>01</a:t>
            </a:r>
          </a:p>
        </p:txBody>
      </p:sp>
      <p:sp>
        <p:nvSpPr>
          <p:cNvPr id="4" name="TextBox 3"/>
          <p:cNvSpPr txBox="1"/>
          <p:nvPr/>
        </p:nvSpPr>
        <p:spPr>
          <a:xfrm>
            <a:off x="3705524" y="1602526"/>
            <a:ext cx="4847492" cy="2062103"/>
          </a:xfrm>
          <a:prstGeom prst="rect">
            <a:avLst/>
          </a:prstGeom>
          <a:noFill/>
        </p:spPr>
        <p:txBody>
          <a:bodyPr wrap="square" rtlCol="0">
            <a:spAutoFit/>
          </a:bodyPr>
          <a:lstStyle/>
          <a:p>
            <a:pPr lvl="0"/>
            <a:r>
              <a:rPr lang="en-US" sz="3200" dirty="0">
                <a:solidFill>
                  <a:srgbClr val="011942"/>
                </a:solidFill>
                <a:latin typeface="Open Sans"/>
                <a:cs typeface="Open Sans"/>
              </a:rPr>
              <a:t>Feedback and ‘in the moment’ coaching work as </a:t>
            </a:r>
            <a:r>
              <a:rPr lang="en-US" sz="3200" b="1" dirty="0">
                <a:solidFill>
                  <a:srgbClr val="011942"/>
                </a:solidFill>
                <a:latin typeface="Open Sans"/>
                <a:cs typeface="Open Sans"/>
              </a:rPr>
              <a:t>integrated processes</a:t>
            </a:r>
            <a:r>
              <a:rPr lang="en-US" sz="3200" dirty="0">
                <a:solidFill>
                  <a:srgbClr val="011942"/>
                </a:solidFill>
                <a:latin typeface="Open Sans"/>
                <a:cs typeface="Open Sans"/>
              </a:rPr>
              <a:t>.</a:t>
            </a:r>
          </a:p>
        </p:txBody>
      </p:sp>
    </p:spTree>
    <p:extLst>
      <p:ext uri="{BB962C8B-B14F-4D97-AF65-F5344CB8AC3E}">
        <p14:creationId xmlns:p14="http://schemas.microsoft.com/office/powerpoint/2010/main" val="40335943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92873" y="990732"/>
            <a:ext cx="3112651" cy="3170099"/>
          </a:xfrm>
          <a:prstGeom prst="rect">
            <a:avLst/>
          </a:prstGeom>
          <a:noFill/>
        </p:spPr>
        <p:txBody>
          <a:bodyPr wrap="none" rtlCol="0">
            <a:spAutoFit/>
          </a:bodyPr>
          <a:lstStyle/>
          <a:p>
            <a:r>
              <a:rPr lang="en-US" sz="20000" b="1" dirty="0">
                <a:solidFill>
                  <a:srgbClr val="011942"/>
                </a:solidFill>
                <a:latin typeface="Open Sans"/>
                <a:cs typeface="Open Sans"/>
              </a:rPr>
              <a:t>02</a:t>
            </a:r>
          </a:p>
        </p:txBody>
      </p:sp>
      <p:sp>
        <p:nvSpPr>
          <p:cNvPr id="4" name="TextBox 3"/>
          <p:cNvSpPr txBox="1"/>
          <p:nvPr/>
        </p:nvSpPr>
        <p:spPr>
          <a:xfrm>
            <a:off x="3705524" y="1604636"/>
            <a:ext cx="4847492" cy="1569660"/>
          </a:xfrm>
          <a:prstGeom prst="rect">
            <a:avLst/>
          </a:prstGeom>
          <a:noFill/>
        </p:spPr>
        <p:txBody>
          <a:bodyPr wrap="square" rtlCol="0">
            <a:spAutoFit/>
          </a:bodyPr>
          <a:lstStyle/>
          <a:p>
            <a:pPr lvl="0"/>
            <a:r>
              <a:rPr lang="en-US" sz="3200" dirty="0">
                <a:solidFill>
                  <a:srgbClr val="011942"/>
                </a:solidFill>
                <a:latin typeface="Open Sans"/>
                <a:cs typeface="Open Sans"/>
              </a:rPr>
              <a:t>A</a:t>
            </a:r>
            <a:r>
              <a:rPr lang="en-US" sz="3200" b="1" dirty="0">
                <a:solidFill>
                  <a:srgbClr val="011942"/>
                </a:solidFill>
                <a:latin typeface="Open Sans"/>
                <a:cs typeface="Open Sans"/>
              </a:rPr>
              <a:t> growth mindset</a:t>
            </a:r>
            <a:r>
              <a:rPr lang="en-US" sz="3200" dirty="0">
                <a:solidFill>
                  <a:srgbClr val="011942"/>
                </a:solidFill>
                <a:latin typeface="Open Sans"/>
                <a:cs typeface="Open Sans"/>
              </a:rPr>
              <a:t> nurtures a feedback and coaching culture.</a:t>
            </a:r>
          </a:p>
        </p:txBody>
      </p:sp>
    </p:spTree>
    <p:extLst>
      <p:ext uri="{BB962C8B-B14F-4D97-AF65-F5344CB8AC3E}">
        <p14:creationId xmlns:p14="http://schemas.microsoft.com/office/powerpoint/2010/main" val="30631364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92873" y="990732"/>
            <a:ext cx="3112651" cy="3170099"/>
          </a:xfrm>
          <a:prstGeom prst="rect">
            <a:avLst/>
          </a:prstGeom>
          <a:noFill/>
        </p:spPr>
        <p:txBody>
          <a:bodyPr wrap="none" rtlCol="0">
            <a:spAutoFit/>
          </a:bodyPr>
          <a:lstStyle/>
          <a:p>
            <a:r>
              <a:rPr lang="en-US" sz="20000" b="1" dirty="0">
                <a:solidFill>
                  <a:srgbClr val="011942"/>
                </a:solidFill>
                <a:latin typeface="Open Sans"/>
                <a:cs typeface="Open Sans"/>
              </a:rPr>
              <a:t>03</a:t>
            </a:r>
          </a:p>
        </p:txBody>
      </p:sp>
      <p:sp>
        <p:nvSpPr>
          <p:cNvPr id="4" name="TextBox 3"/>
          <p:cNvSpPr txBox="1"/>
          <p:nvPr/>
        </p:nvSpPr>
        <p:spPr>
          <a:xfrm>
            <a:off x="3705524" y="1604636"/>
            <a:ext cx="4847492" cy="2062103"/>
          </a:xfrm>
          <a:prstGeom prst="rect">
            <a:avLst/>
          </a:prstGeom>
          <a:noFill/>
        </p:spPr>
        <p:txBody>
          <a:bodyPr wrap="square" rtlCol="0">
            <a:spAutoFit/>
          </a:bodyPr>
          <a:lstStyle/>
          <a:p>
            <a:pPr lvl="0"/>
            <a:r>
              <a:rPr lang="en-US" sz="3200" b="1" dirty="0">
                <a:solidFill>
                  <a:srgbClr val="011942"/>
                </a:solidFill>
                <a:latin typeface="Open Sans"/>
                <a:cs typeface="Open Sans"/>
              </a:rPr>
              <a:t>Relationship building</a:t>
            </a:r>
            <a:r>
              <a:rPr lang="en-US" sz="3200" dirty="0">
                <a:solidFill>
                  <a:srgbClr val="011942"/>
                </a:solidFill>
                <a:latin typeface="Open Sans"/>
                <a:cs typeface="Open Sans"/>
              </a:rPr>
              <a:t> and </a:t>
            </a:r>
            <a:r>
              <a:rPr lang="en-US" sz="3200" b="1" dirty="0">
                <a:solidFill>
                  <a:srgbClr val="011942"/>
                </a:solidFill>
                <a:latin typeface="Open Sans"/>
                <a:cs typeface="Open Sans"/>
              </a:rPr>
              <a:t>communication</a:t>
            </a:r>
            <a:r>
              <a:rPr lang="en-US" sz="3200" dirty="0">
                <a:solidFill>
                  <a:srgbClr val="011942"/>
                </a:solidFill>
                <a:latin typeface="Open Sans"/>
                <a:cs typeface="Open Sans"/>
              </a:rPr>
              <a:t> improve feedback and coaching.</a:t>
            </a:r>
          </a:p>
        </p:txBody>
      </p:sp>
    </p:spTree>
    <p:extLst>
      <p:ext uri="{BB962C8B-B14F-4D97-AF65-F5344CB8AC3E}">
        <p14:creationId xmlns:p14="http://schemas.microsoft.com/office/powerpoint/2010/main" val="241051466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8162</TotalTime>
  <Words>4901</Words>
  <Application>Microsoft Macintosh PowerPoint</Application>
  <PresentationFormat>On-screen Show (16:9)</PresentationFormat>
  <Paragraphs>549</Paragraphs>
  <Slides>41</Slides>
  <Notes>40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41</vt:i4>
      </vt:variant>
    </vt:vector>
  </HeadingPairs>
  <TitlesOfParts>
    <vt:vector size="46" baseType="lpstr">
      <vt:lpstr>Apple Braille</vt:lpstr>
      <vt:lpstr>Arial</vt:lpstr>
      <vt:lpstr>Calibri</vt:lpstr>
      <vt:lpstr>Open Sans</vt:lpstr>
      <vt:lpstr>Office Theme</vt:lpstr>
      <vt:lpstr>Please take a few minutes  to complete Worksheet #1 individually.</vt:lpstr>
      <vt:lpstr>Building a Culture of Feedback and Coaching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Individually, take a few moments to read your assigned case,  jot down some thoughts.   Then, in groups of 3-5,  discuss the case.  (be prepared to report back)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Please take a few minutes to complete Worksheet #1 individually.</dc:title>
  <dc:creator>David Litwin</dc:creator>
  <cp:lastModifiedBy>Susan Glover Takahashi</cp:lastModifiedBy>
  <cp:revision>137</cp:revision>
  <dcterms:created xsi:type="dcterms:W3CDTF">2019-03-05T16:06:24Z</dcterms:created>
  <dcterms:modified xsi:type="dcterms:W3CDTF">2019-05-24T15:47:26Z</dcterms:modified>
</cp:coreProperties>
</file>